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5" r:id="rId3"/>
    <p:sldMasterId id="2147483698" r:id="rId4"/>
  </p:sldMasterIdLst>
  <p:notesMasterIdLst>
    <p:notesMasterId r:id="rId68"/>
  </p:notesMasterIdLst>
  <p:sldIdLst>
    <p:sldId id="300" r:id="rId5"/>
    <p:sldId id="323" r:id="rId6"/>
    <p:sldId id="302" r:id="rId7"/>
    <p:sldId id="259" r:id="rId8"/>
    <p:sldId id="354" r:id="rId9"/>
    <p:sldId id="386" r:id="rId10"/>
    <p:sldId id="388" r:id="rId11"/>
    <p:sldId id="2393" r:id="rId12"/>
    <p:sldId id="303" r:id="rId13"/>
    <p:sldId id="304" r:id="rId14"/>
    <p:sldId id="330" r:id="rId15"/>
    <p:sldId id="401" r:id="rId16"/>
    <p:sldId id="1848" r:id="rId17"/>
    <p:sldId id="1844" r:id="rId18"/>
    <p:sldId id="1769" r:id="rId19"/>
    <p:sldId id="1795" r:id="rId20"/>
    <p:sldId id="441" r:id="rId21"/>
    <p:sldId id="1613" r:id="rId22"/>
    <p:sldId id="1855" r:id="rId23"/>
    <p:sldId id="320" r:id="rId24"/>
    <p:sldId id="1867" r:id="rId25"/>
    <p:sldId id="1874" r:id="rId26"/>
    <p:sldId id="1778" r:id="rId27"/>
    <p:sldId id="428" r:id="rId28"/>
    <p:sldId id="1870" r:id="rId29"/>
    <p:sldId id="322" r:id="rId30"/>
    <p:sldId id="321" r:id="rId31"/>
    <p:sldId id="317" r:id="rId32"/>
    <p:sldId id="2394" r:id="rId33"/>
    <p:sldId id="316" r:id="rId34"/>
    <p:sldId id="1868" r:id="rId35"/>
    <p:sldId id="1871" r:id="rId36"/>
    <p:sldId id="1864" r:id="rId37"/>
    <p:sldId id="1873" r:id="rId38"/>
    <p:sldId id="1865" r:id="rId39"/>
    <p:sldId id="438" r:id="rId40"/>
    <p:sldId id="439" r:id="rId41"/>
    <p:sldId id="319" r:id="rId42"/>
    <p:sldId id="358" r:id="rId43"/>
    <p:sldId id="359" r:id="rId44"/>
    <p:sldId id="355" r:id="rId45"/>
    <p:sldId id="318" r:id="rId46"/>
    <p:sldId id="512" r:id="rId47"/>
    <p:sldId id="2392" r:id="rId48"/>
    <p:sldId id="315" r:id="rId49"/>
    <p:sldId id="390" r:id="rId50"/>
    <p:sldId id="384" r:id="rId51"/>
    <p:sldId id="1672" r:id="rId52"/>
    <p:sldId id="1673" r:id="rId53"/>
    <p:sldId id="1687" r:id="rId54"/>
    <p:sldId id="1866" r:id="rId55"/>
    <p:sldId id="1872" r:id="rId56"/>
    <p:sldId id="2395" r:id="rId57"/>
    <p:sldId id="365" r:id="rId58"/>
    <p:sldId id="341" r:id="rId59"/>
    <p:sldId id="328" r:id="rId60"/>
    <p:sldId id="329" r:id="rId61"/>
    <p:sldId id="331" r:id="rId62"/>
    <p:sldId id="332" r:id="rId63"/>
    <p:sldId id="333" r:id="rId64"/>
    <p:sldId id="334" r:id="rId65"/>
    <p:sldId id="335" r:id="rId66"/>
    <p:sldId id="186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82" autoAdjust="0"/>
    <p:restoredTop sz="86647" autoAdjust="0"/>
  </p:normalViewPr>
  <p:slideViewPr>
    <p:cSldViewPr snapToGrid="0">
      <p:cViewPr varScale="1">
        <p:scale>
          <a:sx n="89" d="100"/>
          <a:sy n="89" d="100"/>
        </p:scale>
        <p:origin x="348" y="4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447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12</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9:42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55A04F-69D3-4425-B47E-890457CFB115}" type="slidenum">
              <a:rPr lang="en-US" smtClean="0"/>
              <a:t>29</a:t>
            </a:fld>
            <a:endParaRPr lang="en-US"/>
          </a:p>
        </p:txBody>
      </p:sp>
    </p:spTree>
    <p:extLst>
      <p:ext uri="{BB962C8B-B14F-4D97-AF65-F5344CB8AC3E}">
        <p14:creationId xmlns:p14="http://schemas.microsoft.com/office/powerpoint/2010/main" val="4064900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P40 : 2</a:t>
            </a:r>
          </a:p>
          <a:p>
            <a:r>
              <a:rPr lang="en-US" dirty="0"/>
              <a:t>P30 : 2 x 3 + 2 x 1 + 2 + 1 + 2 = 13</a:t>
            </a:r>
          </a:p>
          <a:p>
            <a:r>
              <a:rPr lang="en-US" dirty="0"/>
              <a:t>P20 : 2 x 2 + 2 + 2 x 3 + 2 x 1 = 14</a:t>
            </a:r>
          </a:p>
          <a:p>
            <a:r>
              <a:rPr lang="en-US" dirty="0"/>
              <a:t>P6   : 2 x 1 + 1 + 2 x 1 = 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2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10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078348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328899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56751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386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12/11/2018 9:42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Any DB and HANA / - list of SAP products / that are certified to run in Azure. </a:t>
            </a:r>
          </a:p>
          <a:p>
            <a:endParaRPr lang="en-US" dirty="0"/>
          </a:p>
          <a:p>
            <a:r>
              <a:rPr lang="en-US" dirty="0"/>
              <a:t>All SAP products with Any DB / are fully certified – such as SAP Business Suite, NetWeaver, Business Objects and Business one. The supported platforms are / Windows and Linux, / and SQL, ASE, Oracle, MaxDB and DB2/UDB. The VMs that you can use are / D v2 and G Series VM as of today  / and D v3, E v3 and M Series VM / will be available later this CY. </a:t>
            </a:r>
          </a:p>
          <a:p>
            <a:endParaRPr lang="en-US" dirty="0"/>
          </a:p>
          <a:p>
            <a:r>
              <a:rPr lang="en-US" dirty="0"/>
              <a:t>All SAP products with HANA / are also certified – OLAP solutions like Business Warehouse, HANA Enterprise, Side Car / are certified with GS5 VM and HANA Large Instances. OLTP solutions like S/4HANA, Business Suite on HANA are good with Large Instances today, and with D v3, E v3 and M Series VM by the end of this CY. </a:t>
            </a:r>
          </a:p>
          <a:p>
            <a:endParaRPr lang="en-US" dirty="0"/>
          </a:p>
          <a:p>
            <a:r>
              <a:rPr lang="en-US" dirty="0"/>
              <a:t>Certification for Oracle Linux OS and SAP Business One on HANA is coming soon.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54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813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553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372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847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558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18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2005674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56</a:t>
            </a:fld>
            <a:endParaRPr lang="en-US" dirty="0"/>
          </a:p>
        </p:txBody>
      </p:sp>
    </p:spTree>
    <p:extLst>
      <p:ext uri="{BB962C8B-B14F-4D97-AF65-F5344CB8AC3E}">
        <p14:creationId xmlns:p14="http://schemas.microsoft.com/office/powerpoint/2010/main" val="2348987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57</a:t>
            </a:fld>
            <a:endParaRPr lang="en-US" dirty="0"/>
          </a:p>
        </p:txBody>
      </p:sp>
    </p:spTree>
    <p:extLst>
      <p:ext uri="{BB962C8B-B14F-4D97-AF65-F5344CB8AC3E}">
        <p14:creationId xmlns:p14="http://schemas.microsoft.com/office/powerpoint/2010/main" val="1745387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58</a:t>
            </a:fld>
            <a:endParaRPr lang="en-US" dirty="0"/>
          </a:p>
        </p:txBody>
      </p:sp>
    </p:spTree>
    <p:extLst>
      <p:ext uri="{BB962C8B-B14F-4D97-AF65-F5344CB8AC3E}">
        <p14:creationId xmlns:p14="http://schemas.microsoft.com/office/powerpoint/2010/main" val="962017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59</a:t>
            </a:fld>
            <a:endParaRPr lang="en-US" dirty="0"/>
          </a:p>
        </p:txBody>
      </p:sp>
    </p:spTree>
    <p:extLst>
      <p:ext uri="{BB962C8B-B14F-4D97-AF65-F5344CB8AC3E}">
        <p14:creationId xmlns:p14="http://schemas.microsoft.com/office/powerpoint/2010/main" val="43762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60</a:t>
            </a:fld>
            <a:endParaRPr lang="en-US" dirty="0"/>
          </a:p>
        </p:txBody>
      </p:sp>
    </p:spTree>
    <p:extLst>
      <p:ext uri="{BB962C8B-B14F-4D97-AF65-F5344CB8AC3E}">
        <p14:creationId xmlns:p14="http://schemas.microsoft.com/office/powerpoint/2010/main" val="391788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61</a:t>
            </a:fld>
            <a:endParaRPr lang="en-US" dirty="0"/>
          </a:p>
        </p:txBody>
      </p:sp>
    </p:spTree>
    <p:extLst>
      <p:ext uri="{BB962C8B-B14F-4D97-AF65-F5344CB8AC3E}">
        <p14:creationId xmlns:p14="http://schemas.microsoft.com/office/powerpoint/2010/main" val="529713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62</a:t>
            </a:fld>
            <a:endParaRPr lang="en-US" dirty="0"/>
          </a:p>
        </p:txBody>
      </p:sp>
    </p:spTree>
    <p:extLst>
      <p:ext uri="{BB962C8B-B14F-4D97-AF65-F5344CB8AC3E}">
        <p14:creationId xmlns:p14="http://schemas.microsoft.com/office/powerpoint/2010/main" val="38027507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108289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6</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271836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640945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4249934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019895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618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1528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80473689"/>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95401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9795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6702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4149123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3" r:id="rId3"/>
    <p:sldLayoutId id="2147483704" r:id="rId4"/>
    <p:sldLayoutId id="2147483705"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69694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1.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46.png"/><Relationship Id="rId3" Type="http://schemas.openxmlformats.org/officeDocument/2006/relationships/image" Target="../media/image19.png"/><Relationship Id="rId21"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5.png"/><Relationship Id="rId2" Type="http://schemas.openxmlformats.org/officeDocument/2006/relationships/notesSlide" Target="../notesSlides/notesSlide29.xml"/><Relationship Id="rId16" Type="http://schemas.openxmlformats.org/officeDocument/2006/relationships/image" Target="../media/image26.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28.png"/><Relationship Id="rId5" Type="http://schemas.openxmlformats.org/officeDocument/2006/relationships/image" Target="../media/image35.png"/><Relationship Id="rId15" Type="http://schemas.openxmlformats.org/officeDocument/2006/relationships/image" Target="../media/image25.png"/><Relationship Id="rId23" Type="http://schemas.openxmlformats.org/officeDocument/2006/relationships/image" Target="../media/image44.png"/><Relationship Id="rId10" Type="http://schemas.openxmlformats.org/officeDocument/2006/relationships/image" Target="../media/image40.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4.jpeg"/><Relationship Id="rId22" Type="http://schemas.openxmlformats.org/officeDocument/2006/relationships/image" Target="../media/image43.png"/><Relationship Id="rId27"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8.png"/><Relationship Id="rId12" Type="http://schemas.openxmlformats.org/officeDocument/2006/relationships/image" Target="../media/image29.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9.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54.jpeg"/><Relationship Id="rId1" Type="http://schemas.openxmlformats.org/officeDocument/2006/relationships/slideLayout" Target="../slideLayouts/slideLayout25.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53.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56.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46.png"/><Relationship Id="rId3" Type="http://schemas.openxmlformats.org/officeDocument/2006/relationships/image" Target="../media/image19.png"/><Relationship Id="rId21"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5.png"/><Relationship Id="rId2" Type="http://schemas.openxmlformats.org/officeDocument/2006/relationships/notesSlide" Target="../notesSlides/notesSlide47.xml"/><Relationship Id="rId16" Type="http://schemas.openxmlformats.org/officeDocument/2006/relationships/image" Target="../media/image26.png"/><Relationship Id="rId20" Type="http://schemas.openxmlformats.org/officeDocument/2006/relationships/image" Target="../media/image42.png"/><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28.png"/><Relationship Id="rId5" Type="http://schemas.openxmlformats.org/officeDocument/2006/relationships/image" Target="../media/image35.png"/><Relationship Id="rId15" Type="http://schemas.openxmlformats.org/officeDocument/2006/relationships/image" Target="../media/image25.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4.jpeg"/><Relationship Id="rId22" Type="http://schemas.openxmlformats.org/officeDocument/2006/relationships/image" Target="../media/image43.png"/><Relationship Id="rId27" Type="http://schemas.openxmlformats.org/officeDocument/2006/relationships/image" Target="../media/image29.png"/></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48.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33.xml"/><Relationship Id="rId6" Type="http://schemas.openxmlformats.org/officeDocument/2006/relationships/image" Target="../media/image29.png"/><Relationship Id="rId11" Type="http://schemas.openxmlformats.org/officeDocument/2006/relationships/image" Target="../media/image40.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9.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49.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33.xml"/><Relationship Id="rId6" Type="http://schemas.openxmlformats.org/officeDocument/2006/relationships/image" Target="../media/image29.png"/><Relationship Id="rId11" Type="http://schemas.openxmlformats.org/officeDocument/2006/relationships/image" Target="../media/image40.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en-us/support/legal/sla/virtual-machines/v1_6/"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763068"/>
            <a:ext cx="8635359" cy="1584215"/>
          </a:xfrm>
        </p:spPr>
        <p:txBody>
          <a:bodyPr/>
          <a:lstStyle/>
          <a:p>
            <a:r>
              <a:rPr lang="en-US" sz="3600" dirty="0"/>
              <a:t>Speaker’s name here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ERP/ECC remains on-premises until Dec CY19 – how can we maintain integrations between ECC and BW?</a:t>
            </a:r>
          </a:p>
          <a:p>
            <a:pPr lvl="0"/>
            <a:r>
              <a:rPr lang="en-US" sz="3900" dirty="0"/>
              <a:t>How much does Azure cost? Give us a few options.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on Azure — huge variety on instances</a:t>
            </a:r>
          </a:p>
        </p:txBody>
      </p:sp>
      <p:sp>
        <p:nvSpPr>
          <p:cNvPr id="4" name="Rectangle 3">
            <a:extLst>
              <a:ext uri="{FF2B5EF4-FFF2-40B4-BE49-F238E27FC236}">
                <a16:creationId xmlns:a16="http://schemas.microsoft.com/office/drawing/2014/main" id="{177C2F4E-6A3D-4E9C-9DBC-A4309B9CFCE1}"/>
              </a:ext>
            </a:extLst>
          </p:cNvPr>
          <p:cNvSpPr/>
          <p:nvPr/>
        </p:nvSpPr>
        <p:spPr bwMode="auto">
          <a:xfrm>
            <a:off x="885150" y="2243161"/>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 name="Rectangle 4">
            <a:extLst>
              <a:ext uri="{FF2B5EF4-FFF2-40B4-BE49-F238E27FC236}">
                <a16:creationId xmlns:a16="http://schemas.microsoft.com/office/drawing/2014/main" id="{B6FAF789-D1D4-449E-B339-DE0EB76CDC1A}"/>
              </a:ext>
            </a:extLst>
          </p:cNvPr>
          <p:cNvSpPr/>
          <p:nvPr/>
        </p:nvSpPr>
        <p:spPr bwMode="auto">
          <a:xfrm>
            <a:off x="1058518" y="4581407"/>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HIGHEST VALUE</a:t>
            </a:r>
          </a:p>
        </p:txBody>
      </p:sp>
      <p:sp>
        <p:nvSpPr>
          <p:cNvPr id="6" name="Rectangle 5">
            <a:extLst>
              <a:ext uri="{FF2B5EF4-FFF2-40B4-BE49-F238E27FC236}">
                <a16:creationId xmlns:a16="http://schemas.microsoft.com/office/drawing/2014/main" id="{DA5F3B9B-4E00-4082-8774-17B4E2C377A6}"/>
              </a:ext>
            </a:extLst>
          </p:cNvPr>
          <p:cNvSpPr/>
          <p:nvPr/>
        </p:nvSpPr>
        <p:spPr bwMode="auto">
          <a:xfrm>
            <a:off x="9276601" y="4567652"/>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algn="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7" name="Straight Arrow Connector 6">
            <a:extLst>
              <a:ext uri="{FF2B5EF4-FFF2-40B4-BE49-F238E27FC236}">
                <a16:creationId xmlns:a16="http://schemas.microsoft.com/office/drawing/2014/main" id="{012BD738-A521-40BA-9153-386CB09E4D8F}"/>
              </a:ext>
            </a:extLst>
          </p:cNvPr>
          <p:cNvCxnSpPr>
            <a:cxnSpLocks/>
          </p:cNvCxnSpPr>
          <p:nvPr/>
        </p:nvCxnSpPr>
        <p:spPr>
          <a:xfrm flipV="1">
            <a:off x="909212" y="4596737"/>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D02BE-346B-45AE-AC54-EDF8D1129C2A}"/>
              </a:ext>
            </a:extLst>
          </p:cNvPr>
          <p:cNvSpPr/>
          <p:nvPr/>
        </p:nvSpPr>
        <p:spPr bwMode="auto">
          <a:xfrm>
            <a:off x="2711136" y="3724608"/>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General purpose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workloads </a:t>
            </a:r>
          </a:p>
        </p:txBody>
      </p:sp>
      <p:sp>
        <p:nvSpPr>
          <p:cNvPr id="9" name="Rectangle 8">
            <a:extLst>
              <a:ext uri="{FF2B5EF4-FFF2-40B4-BE49-F238E27FC236}">
                <a16:creationId xmlns:a16="http://schemas.microsoft.com/office/drawing/2014/main" id="{35276BB8-4475-4A26-B0AC-6BE375A2E7D0}"/>
              </a:ext>
            </a:extLst>
          </p:cNvPr>
          <p:cNvSpPr/>
          <p:nvPr/>
        </p:nvSpPr>
        <p:spPr bwMode="auto">
          <a:xfrm>
            <a:off x="4255621" y="3762819"/>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Compute</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intensive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workloads </a:t>
            </a:r>
          </a:p>
        </p:txBody>
      </p:sp>
      <p:grpSp>
        <p:nvGrpSpPr>
          <p:cNvPr id="10" name="Group 9">
            <a:extLst>
              <a:ext uri="{FF2B5EF4-FFF2-40B4-BE49-F238E27FC236}">
                <a16:creationId xmlns:a16="http://schemas.microsoft.com/office/drawing/2014/main" id="{E2A92B8F-53AB-41FD-8B4E-7F912883C42F}"/>
              </a:ext>
            </a:extLst>
          </p:cNvPr>
          <p:cNvGrpSpPr/>
          <p:nvPr/>
        </p:nvGrpSpPr>
        <p:grpSpPr>
          <a:xfrm>
            <a:off x="6781903" y="2731551"/>
            <a:ext cx="858039" cy="687875"/>
            <a:chOff x="5180160" y="2600597"/>
            <a:chExt cx="1144992" cy="902424"/>
          </a:xfrm>
          <a:solidFill>
            <a:srgbClr val="00B0F0"/>
          </a:solidFill>
        </p:grpSpPr>
        <p:sp>
          <p:nvSpPr>
            <p:cNvPr id="11" name="Freeform 13">
              <a:extLst>
                <a:ext uri="{FF2B5EF4-FFF2-40B4-BE49-F238E27FC236}">
                  <a16:creationId xmlns:a16="http://schemas.microsoft.com/office/drawing/2014/main" id="{E3F6388C-5F04-4085-9671-85702EAD88BC}"/>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12" name="Freeform 45">
              <a:extLst>
                <a:ext uri="{FF2B5EF4-FFF2-40B4-BE49-F238E27FC236}">
                  <a16:creationId xmlns:a16="http://schemas.microsoft.com/office/drawing/2014/main" id="{EF09ACBA-F205-4B20-B0D5-B65522965210}"/>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0" rIns="0" bIns="107571" numCol="1" anchor="ctr"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G</a:t>
              </a:r>
            </a:p>
          </p:txBody>
        </p:sp>
      </p:grpSp>
      <p:grpSp>
        <p:nvGrpSpPr>
          <p:cNvPr id="13" name="Group 154">
            <a:extLst>
              <a:ext uri="{FF2B5EF4-FFF2-40B4-BE49-F238E27FC236}">
                <a16:creationId xmlns:a16="http://schemas.microsoft.com/office/drawing/2014/main" id="{7884CAFA-FDEB-472D-869A-239F561F8FA7}"/>
              </a:ext>
            </a:extLst>
          </p:cNvPr>
          <p:cNvGrpSpPr/>
          <p:nvPr/>
        </p:nvGrpSpPr>
        <p:grpSpPr>
          <a:xfrm>
            <a:off x="6578509" y="1578617"/>
            <a:ext cx="1304573" cy="1222789"/>
            <a:chOff x="7002297" y="2169788"/>
            <a:chExt cx="1471631" cy="1314824"/>
          </a:xfrm>
          <a:solidFill>
            <a:schemeClr val="tx2"/>
          </a:solidFill>
        </p:grpSpPr>
        <p:sp>
          <p:nvSpPr>
            <p:cNvPr id="14" name="Rectangular Callout 50">
              <a:extLst>
                <a:ext uri="{FF2B5EF4-FFF2-40B4-BE49-F238E27FC236}">
                  <a16:creationId xmlns:a16="http://schemas.microsoft.com/office/drawing/2014/main" id="{49AA93BE-2B18-43B0-9AFA-DD348B8FDBA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NetWeaver and</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cxnSp>
          <p:nvCxnSpPr>
            <p:cNvPr id="15" name="Straight Connector 156">
              <a:extLst>
                <a:ext uri="{FF2B5EF4-FFF2-40B4-BE49-F238E27FC236}">
                  <a16:creationId xmlns:a16="http://schemas.microsoft.com/office/drawing/2014/main" id="{188C36D5-FB26-40D4-BBE7-F503FE2505D1}"/>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3C1C4A4-8BC2-4B59-9F6A-CAE3B2817741}"/>
              </a:ext>
            </a:extLst>
          </p:cNvPr>
          <p:cNvGrpSpPr/>
          <p:nvPr/>
        </p:nvGrpSpPr>
        <p:grpSpPr>
          <a:xfrm>
            <a:off x="8151427" y="1565142"/>
            <a:ext cx="3539830" cy="1007628"/>
            <a:chOff x="8553393" y="1882195"/>
            <a:chExt cx="3610811" cy="1027833"/>
          </a:xfrm>
        </p:grpSpPr>
        <p:sp>
          <p:nvSpPr>
            <p:cNvPr id="17" name="Rectangular Callout 50">
              <a:extLst>
                <a:ext uri="{FF2B5EF4-FFF2-40B4-BE49-F238E27FC236}">
                  <a16:creationId xmlns:a16="http://schemas.microsoft.com/office/drawing/2014/main" id="{C1A9300C-24EA-4EF0-89DF-11010A34775B}"/>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Certified and </a:t>
              </a:r>
              <a:b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sp>
          <p:nvSpPr>
            <p:cNvPr id="18" name="Rectangular Callout 50">
              <a:extLst>
                <a:ext uri="{FF2B5EF4-FFF2-40B4-BE49-F238E27FC236}">
                  <a16:creationId xmlns:a16="http://schemas.microsoft.com/office/drawing/2014/main" id="{7184734B-42BD-4516-9BBA-18922ABFEBD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SAP HANA certified</a:t>
              </a:r>
            </a:p>
          </p:txBody>
        </p:sp>
        <p:cxnSp>
          <p:nvCxnSpPr>
            <p:cNvPr id="19" name="Straight Connector 156">
              <a:extLst>
                <a:ext uri="{FF2B5EF4-FFF2-40B4-BE49-F238E27FC236}">
                  <a16:creationId xmlns:a16="http://schemas.microsoft.com/office/drawing/2014/main" id="{40341AAD-D923-47CA-A07D-DCB5171F4706}"/>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56">
              <a:extLst>
                <a:ext uri="{FF2B5EF4-FFF2-40B4-BE49-F238E27FC236}">
                  <a16:creationId xmlns:a16="http://schemas.microsoft.com/office/drawing/2014/main" id="{241C7D7B-1457-47EF-AD9A-77E9EF3E7DD2}"/>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1" name="Group 154">
            <a:extLst>
              <a:ext uri="{FF2B5EF4-FFF2-40B4-BE49-F238E27FC236}">
                <a16:creationId xmlns:a16="http://schemas.microsoft.com/office/drawing/2014/main" id="{CE1A8821-7459-4427-B745-231FB879A442}"/>
              </a:ext>
            </a:extLst>
          </p:cNvPr>
          <p:cNvGrpSpPr/>
          <p:nvPr/>
        </p:nvGrpSpPr>
        <p:grpSpPr>
          <a:xfrm>
            <a:off x="4272624" y="1578041"/>
            <a:ext cx="1688359" cy="1099511"/>
            <a:chOff x="6678434" y="2187165"/>
            <a:chExt cx="1904564" cy="1240312"/>
          </a:xfrm>
          <a:solidFill>
            <a:schemeClr val="tx2"/>
          </a:solidFill>
        </p:grpSpPr>
        <p:sp>
          <p:nvSpPr>
            <p:cNvPr id="22" name="Rectangular Callout 50">
              <a:extLst>
                <a:ext uri="{FF2B5EF4-FFF2-40B4-BE49-F238E27FC236}">
                  <a16:creationId xmlns:a16="http://schemas.microsoft.com/office/drawing/2014/main" id="{741DADEC-4DF9-4757-A05E-9075CC3251D2}"/>
                </a:ext>
              </a:extLst>
            </p:cNvPr>
            <p:cNvSpPr/>
            <p:nvPr/>
          </p:nvSpPr>
          <p:spPr bwMode="auto">
            <a:xfrm>
              <a:off x="6678434" y="2187165"/>
              <a:ext cx="1904564" cy="47641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and </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 soon</a:t>
              </a:r>
            </a:p>
          </p:txBody>
        </p:sp>
        <p:cxnSp>
          <p:nvCxnSpPr>
            <p:cNvPr id="23" name="Straight Connector 156">
              <a:extLst>
                <a:ext uri="{FF2B5EF4-FFF2-40B4-BE49-F238E27FC236}">
                  <a16:creationId xmlns:a16="http://schemas.microsoft.com/office/drawing/2014/main" id="{DCBD2F2F-B507-45FF-8F30-4313B715C46C}"/>
                </a:ext>
              </a:extLst>
            </p:cNvPr>
            <p:cNvCxnSpPr>
              <a:cxnSpLocks/>
            </p:cNvCxnSpPr>
            <p:nvPr/>
          </p:nvCxnSpPr>
          <p:spPr>
            <a:xfrm flipV="1">
              <a:off x="8192810" y="2640241"/>
              <a:ext cx="0" cy="78723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24" name="Straight Connector 156">
            <a:extLst>
              <a:ext uri="{FF2B5EF4-FFF2-40B4-BE49-F238E27FC236}">
                <a16:creationId xmlns:a16="http://schemas.microsoft.com/office/drawing/2014/main" id="{4870D5A4-43D4-4C65-9270-AB47E410FA33}"/>
              </a:ext>
            </a:extLst>
          </p:cNvPr>
          <p:cNvCxnSpPr>
            <a:cxnSpLocks/>
          </p:cNvCxnSpPr>
          <p:nvPr/>
        </p:nvCxnSpPr>
        <p:spPr>
          <a:xfrm flipV="1">
            <a:off x="4735981" y="1977278"/>
            <a:ext cx="0" cy="99220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21E4894-F1B2-4002-8113-7CEAC48B4FDD}"/>
              </a:ext>
            </a:extLst>
          </p:cNvPr>
          <p:cNvGrpSpPr/>
          <p:nvPr/>
        </p:nvGrpSpPr>
        <p:grpSpPr>
          <a:xfrm>
            <a:off x="1790878" y="1568792"/>
            <a:ext cx="1824493" cy="1416258"/>
            <a:chOff x="536954" y="1885918"/>
            <a:chExt cx="1861078" cy="1444657"/>
          </a:xfrm>
        </p:grpSpPr>
        <p:sp>
          <p:nvSpPr>
            <p:cNvPr id="26" name="Rectangular Callout 50">
              <a:extLst>
                <a:ext uri="{FF2B5EF4-FFF2-40B4-BE49-F238E27FC236}">
                  <a16:creationId xmlns:a16="http://schemas.microsoft.com/office/drawing/2014/main" id="{20216388-F220-4031-898E-F60677BC86D0}"/>
                </a:ext>
              </a:extLst>
            </p:cNvPr>
            <p:cNvSpPr/>
            <p:nvPr/>
          </p:nvSpPr>
          <p:spPr bwMode="auto">
            <a:xfrm>
              <a:off x="620904" y="1885918"/>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NetWeaver </a:t>
              </a:r>
              <a:b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27" name="Straight Connector 156">
              <a:extLst>
                <a:ext uri="{FF2B5EF4-FFF2-40B4-BE49-F238E27FC236}">
                  <a16:creationId xmlns:a16="http://schemas.microsoft.com/office/drawing/2014/main" id="{29DCA0FF-61B2-4FA7-B550-32DE64F111C5}"/>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56">
              <a:extLst>
                <a:ext uri="{FF2B5EF4-FFF2-40B4-BE49-F238E27FC236}">
                  <a16:creationId xmlns:a16="http://schemas.microsoft.com/office/drawing/2014/main" id="{B8D6AB46-CA94-46D7-9DE5-40C3DC2BDEC9}"/>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F8D3764-5A00-4F1A-BDF1-A60AC1DD57F6}"/>
              </a:ext>
            </a:extLst>
          </p:cNvPr>
          <p:cNvGrpSpPr/>
          <p:nvPr/>
        </p:nvGrpSpPr>
        <p:grpSpPr>
          <a:xfrm>
            <a:off x="1544909" y="2894144"/>
            <a:ext cx="2326525" cy="443353"/>
            <a:chOff x="286052" y="3237847"/>
            <a:chExt cx="2373177" cy="452243"/>
          </a:xfrm>
          <a:solidFill>
            <a:srgbClr val="00B0F0"/>
          </a:solidFill>
        </p:grpSpPr>
        <p:grpSp>
          <p:nvGrpSpPr>
            <p:cNvPr id="30" name="Group 29">
              <a:extLst>
                <a:ext uri="{FF2B5EF4-FFF2-40B4-BE49-F238E27FC236}">
                  <a16:creationId xmlns:a16="http://schemas.microsoft.com/office/drawing/2014/main" id="{4C963D6D-B6B5-41C2-9F99-4B45CC44E60E}"/>
                </a:ext>
              </a:extLst>
            </p:cNvPr>
            <p:cNvGrpSpPr/>
            <p:nvPr/>
          </p:nvGrpSpPr>
          <p:grpSpPr>
            <a:xfrm>
              <a:off x="286052" y="3237847"/>
              <a:ext cx="573804" cy="452243"/>
              <a:chOff x="747858" y="2734071"/>
              <a:chExt cx="522052" cy="411455"/>
            </a:xfrm>
            <a:grpFill/>
          </p:grpSpPr>
          <p:sp>
            <p:nvSpPr>
              <p:cNvPr id="37" name="Freeform 13">
                <a:extLst>
                  <a:ext uri="{FF2B5EF4-FFF2-40B4-BE49-F238E27FC236}">
                    <a16:creationId xmlns:a16="http://schemas.microsoft.com/office/drawing/2014/main" id="{E8C04A99-A1B8-4CD5-AD4D-CE5FD3489029}"/>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505050"/>
                  </a:solidFill>
                  <a:latin typeface="Segoe UI"/>
                </a:endParaRPr>
              </a:p>
            </p:txBody>
          </p:sp>
          <p:sp>
            <p:nvSpPr>
              <p:cNvPr id="38" name="Freeform 45">
                <a:extLst>
                  <a:ext uri="{FF2B5EF4-FFF2-40B4-BE49-F238E27FC236}">
                    <a16:creationId xmlns:a16="http://schemas.microsoft.com/office/drawing/2014/main" id="{F5566247-10CD-4CC0-B915-0FFA7CE62DAC}"/>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A</a:t>
                </a:r>
              </a:p>
            </p:txBody>
          </p:sp>
        </p:grpSp>
        <p:grpSp>
          <p:nvGrpSpPr>
            <p:cNvPr id="31" name="Group 30">
              <a:extLst>
                <a:ext uri="{FF2B5EF4-FFF2-40B4-BE49-F238E27FC236}">
                  <a16:creationId xmlns:a16="http://schemas.microsoft.com/office/drawing/2014/main" id="{855F86ED-65E9-4051-A60C-4793413C9213}"/>
                </a:ext>
              </a:extLst>
            </p:cNvPr>
            <p:cNvGrpSpPr/>
            <p:nvPr/>
          </p:nvGrpSpPr>
          <p:grpSpPr>
            <a:xfrm>
              <a:off x="1185738" y="3237847"/>
              <a:ext cx="573804" cy="452243"/>
              <a:chOff x="747858" y="2734071"/>
              <a:chExt cx="522052" cy="411455"/>
            </a:xfrm>
            <a:grpFill/>
          </p:grpSpPr>
          <p:sp>
            <p:nvSpPr>
              <p:cNvPr id="35" name="Freeform 13">
                <a:extLst>
                  <a:ext uri="{FF2B5EF4-FFF2-40B4-BE49-F238E27FC236}">
                    <a16:creationId xmlns:a16="http://schemas.microsoft.com/office/drawing/2014/main" id="{66226B04-794E-41E2-AEAB-49A286FA848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6" name="Freeform 45">
                <a:extLst>
                  <a:ext uri="{FF2B5EF4-FFF2-40B4-BE49-F238E27FC236}">
                    <a16:creationId xmlns:a16="http://schemas.microsoft.com/office/drawing/2014/main" id="{AD705D54-B2DD-4F69-8240-BACD153BFC84}"/>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175" b="1" dirty="0">
                    <a:gradFill>
                      <a:gsLst>
                        <a:gs pos="1770">
                          <a:srgbClr val="FFFFFF"/>
                        </a:gs>
                        <a:gs pos="100000">
                          <a:srgbClr val="FFFFFF"/>
                        </a:gs>
                      </a:gsLst>
                      <a:lin ang="5400000" scaled="1"/>
                    </a:gradFill>
                    <a:latin typeface="Segoe UI"/>
                  </a:rPr>
                  <a:t>Av2</a:t>
                </a:r>
              </a:p>
            </p:txBody>
          </p:sp>
        </p:grpSp>
        <p:grpSp>
          <p:nvGrpSpPr>
            <p:cNvPr id="32" name="Group 31">
              <a:extLst>
                <a:ext uri="{FF2B5EF4-FFF2-40B4-BE49-F238E27FC236}">
                  <a16:creationId xmlns:a16="http://schemas.microsoft.com/office/drawing/2014/main" id="{302037D8-CE25-41BE-8C02-8188C332022C}"/>
                </a:ext>
              </a:extLst>
            </p:cNvPr>
            <p:cNvGrpSpPr/>
            <p:nvPr/>
          </p:nvGrpSpPr>
          <p:grpSpPr>
            <a:xfrm>
              <a:off x="2085425" y="3237847"/>
              <a:ext cx="573804" cy="452243"/>
              <a:chOff x="747858" y="2734071"/>
              <a:chExt cx="522052" cy="411455"/>
            </a:xfrm>
            <a:grpFill/>
          </p:grpSpPr>
          <p:sp>
            <p:nvSpPr>
              <p:cNvPr id="33" name="Freeform 13">
                <a:extLst>
                  <a:ext uri="{FF2B5EF4-FFF2-40B4-BE49-F238E27FC236}">
                    <a16:creationId xmlns:a16="http://schemas.microsoft.com/office/drawing/2014/main" id="{C4899C98-DD6F-4AF5-9A98-68200DCB47C1}"/>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4" name="Freeform 45">
                <a:extLst>
                  <a:ext uri="{FF2B5EF4-FFF2-40B4-BE49-F238E27FC236}">
                    <a16:creationId xmlns:a16="http://schemas.microsoft.com/office/drawing/2014/main" id="{ED16FE38-5264-4D4F-84E4-2DE6F78734ED}"/>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Dv2</a:t>
                </a:r>
              </a:p>
            </p:txBody>
          </p:sp>
        </p:grpSp>
      </p:grpSp>
      <p:grpSp>
        <p:nvGrpSpPr>
          <p:cNvPr id="39" name="Group 38">
            <a:extLst>
              <a:ext uri="{FF2B5EF4-FFF2-40B4-BE49-F238E27FC236}">
                <a16:creationId xmlns:a16="http://schemas.microsoft.com/office/drawing/2014/main" id="{47440331-4C7D-4A91-A3C2-8851244D7F78}"/>
              </a:ext>
            </a:extLst>
          </p:cNvPr>
          <p:cNvGrpSpPr/>
          <p:nvPr/>
        </p:nvGrpSpPr>
        <p:grpSpPr>
          <a:xfrm>
            <a:off x="5240315" y="2633249"/>
            <a:ext cx="910143" cy="825152"/>
            <a:chOff x="4243406" y="2915508"/>
            <a:chExt cx="573885" cy="452307"/>
          </a:xfrm>
          <a:solidFill>
            <a:srgbClr val="00B0F0"/>
          </a:solidFill>
        </p:grpSpPr>
        <p:sp>
          <p:nvSpPr>
            <p:cNvPr id="40" name="Freeform 13">
              <a:extLst>
                <a:ext uri="{FF2B5EF4-FFF2-40B4-BE49-F238E27FC236}">
                  <a16:creationId xmlns:a16="http://schemas.microsoft.com/office/drawing/2014/main" id="{C5ADE319-C9BD-4353-B35B-52FEA48A8270}"/>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1" name="Freeform 45">
              <a:extLst>
                <a:ext uri="{FF2B5EF4-FFF2-40B4-BE49-F238E27FC236}">
                  <a16:creationId xmlns:a16="http://schemas.microsoft.com/office/drawing/2014/main" id="{A0610EC3-A8CB-4405-BAB6-DB5BD0130F81}"/>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b="1" dirty="0">
                  <a:gradFill>
                    <a:gsLst>
                      <a:gs pos="1770">
                        <a:srgbClr val="FFFFFF"/>
                      </a:gs>
                      <a:gs pos="100000">
                        <a:srgbClr val="FFFFFF"/>
                      </a:gs>
                    </a:gsLst>
                    <a:lin ang="5400000" scaled="1"/>
                  </a:gradFill>
                  <a:latin typeface="Segoe UI"/>
                </a:rPr>
                <a:t>Ev3</a:t>
              </a:r>
            </a:p>
          </p:txBody>
        </p:sp>
      </p:grpSp>
      <p:grpSp>
        <p:nvGrpSpPr>
          <p:cNvPr id="42" name="Group 41">
            <a:extLst>
              <a:ext uri="{FF2B5EF4-FFF2-40B4-BE49-F238E27FC236}">
                <a16:creationId xmlns:a16="http://schemas.microsoft.com/office/drawing/2014/main" id="{92B8744E-3BE9-4B2A-88A9-45DD7163B0EC}"/>
              </a:ext>
            </a:extLst>
          </p:cNvPr>
          <p:cNvGrpSpPr/>
          <p:nvPr/>
        </p:nvGrpSpPr>
        <p:grpSpPr>
          <a:xfrm>
            <a:off x="4237980" y="2803964"/>
            <a:ext cx="789581" cy="674256"/>
            <a:chOff x="747858" y="2734071"/>
            <a:chExt cx="522052" cy="411455"/>
          </a:xfrm>
          <a:solidFill>
            <a:srgbClr val="00B0F0"/>
          </a:solidFill>
        </p:grpSpPr>
        <p:sp>
          <p:nvSpPr>
            <p:cNvPr id="43" name="Freeform 13">
              <a:extLst>
                <a:ext uri="{FF2B5EF4-FFF2-40B4-BE49-F238E27FC236}">
                  <a16:creationId xmlns:a16="http://schemas.microsoft.com/office/drawing/2014/main" id="{FE0A416E-6889-4E8B-A628-BB17E2E46AAE}"/>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4" name="Freeform 45">
              <a:extLst>
                <a:ext uri="{FF2B5EF4-FFF2-40B4-BE49-F238E27FC236}">
                  <a16:creationId xmlns:a16="http://schemas.microsoft.com/office/drawing/2014/main" id="{E6883915-B092-4541-840E-1F30D7F2F42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836" b="1" dirty="0">
                  <a:gradFill>
                    <a:gsLst>
                      <a:gs pos="1770">
                        <a:srgbClr val="FFFFFF"/>
                      </a:gs>
                      <a:gs pos="100000">
                        <a:srgbClr val="FFFFFF"/>
                      </a:gs>
                    </a:gsLst>
                    <a:lin ang="5400000" scaled="1"/>
                  </a:gradFill>
                  <a:latin typeface="Segoe UI"/>
                </a:rPr>
                <a:t>Dv3</a:t>
              </a:r>
            </a:p>
          </p:txBody>
        </p:sp>
      </p:grpSp>
      <p:grpSp>
        <p:nvGrpSpPr>
          <p:cNvPr id="45" name="Group 44">
            <a:extLst>
              <a:ext uri="{FF2B5EF4-FFF2-40B4-BE49-F238E27FC236}">
                <a16:creationId xmlns:a16="http://schemas.microsoft.com/office/drawing/2014/main" id="{BDAFFC08-EA6A-48B5-AA8E-E15DD59CA3AB}"/>
              </a:ext>
            </a:extLst>
          </p:cNvPr>
          <p:cNvGrpSpPr/>
          <p:nvPr/>
        </p:nvGrpSpPr>
        <p:grpSpPr>
          <a:xfrm>
            <a:off x="8503246" y="2534867"/>
            <a:ext cx="1122325" cy="884559"/>
            <a:chOff x="747858" y="2734071"/>
            <a:chExt cx="522052" cy="411455"/>
          </a:xfrm>
          <a:solidFill>
            <a:srgbClr val="00B0F0"/>
          </a:solidFill>
        </p:grpSpPr>
        <p:sp>
          <p:nvSpPr>
            <p:cNvPr id="46" name="Freeform 13">
              <a:extLst>
                <a:ext uri="{FF2B5EF4-FFF2-40B4-BE49-F238E27FC236}">
                  <a16:creationId xmlns:a16="http://schemas.microsoft.com/office/drawing/2014/main" id="{65289467-5D55-4050-8F68-FAC55699BA85}"/>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7" name="Freeform 45">
              <a:extLst>
                <a:ext uri="{FF2B5EF4-FFF2-40B4-BE49-F238E27FC236}">
                  <a16:creationId xmlns:a16="http://schemas.microsoft.com/office/drawing/2014/main" id="{4AFAEFBD-0C2B-46BB-9E14-E4DFFAE571B9}"/>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M</a:t>
              </a:r>
            </a:p>
          </p:txBody>
        </p:sp>
      </p:grpSp>
      <p:grpSp>
        <p:nvGrpSpPr>
          <p:cNvPr id="48" name="Group 47">
            <a:extLst>
              <a:ext uri="{FF2B5EF4-FFF2-40B4-BE49-F238E27FC236}">
                <a16:creationId xmlns:a16="http://schemas.microsoft.com/office/drawing/2014/main" id="{7133AAF8-AC5A-440A-ABFB-FF82BAFED894}"/>
              </a:ext>
            </a:extLst>
          </p:cNvPr>
          <p:cNvGrpSpPr/>
          <p:nvPr/>
        </p:nvGrpSpPr>
        <p:grpSpPr>
          <a:xfrm>
            <a:off x="10455733" y="2472098"/>
            <a:ext cx="1066931" cy="1040913"/>
            <a:chOff x="9264169" y="3222110"/>
            <a:chExt cx="1048453" cy="1097034"/>
          </a:xfrm>
          <a:solidFill>
            <a:schemeClr val="tx1"/>
          </a:solidFill>
        </p:grpSpPr>
        <p:grpSp>
          <p:nvGrpSpPr>
            <p:cNvPr id="49" name="Group 48">
              <a:extLst>
                <a:ext uri="{FF2B5EF4-FFF2-40B4-BE49-F238E27FC236}">
                  <a16:creationId xmlns:a16="http://schemas.microsoft.com/office/drawing/2014/main" id="{9DFC8BB8-323F-469A-8744-9DC33F5DCF99}"/>
                </a:ext>
              </a:extLst>
            </p:cNvPr>
            <p:cNvGrpSpPr/>
            <p:nvPr/>
          </p:nvGrpSpPr>
          <p:grpSpPr>
            <a:xfrm>
              <a:off x="9431186" y="3222110"/>
              <a:ext cx="714425" cy="687801"/>
              <a:chOff x="-1433513" y="941388"/>
              <a:chExt cx="255588" cy="246063"/>
            </a:xfrm>
            <a:grpFill/>
          </p:grpSpPr>
          <p:sp>
            <p:nvSpPr>
              <p:cNvPr id="51" name="Rectangle 125">
                <a:extLst>
                  <a:ext uri="{FF2B5EF4-FFF2-40B4-BE49-F238E27FC236}">
                    <a16:creationId xmlns:a16="http://schemas.microsoft.com/office/drawing/2014/main" id="{6920A132-597A-46FB-9E8F-F3FA26CD28F7}"/>
                  </a:ext>
                </a:extLst>
              </p:cNvPr>
              <p:cNvSpPr>
                <a:spLocks noChangeArrowheads="1"/>
              </p:cNvSpPr>
              <p:nvPr/>
            </p:nvSpPr>
            <p:spPr bwMode="auto">
              <a:xfrm>
                <a:off x="-1433513" y="941388"/>
                <a:ext cx="255588" cy="2460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2" name="Rectangle 126">
                <a:extLst>
                  <a:ext uri="{FF2B5EF4-FFF2-40B4-BE49-F238E27FC236}">
                    <a16:creationId xmlns:a16="http://schemas.microsoft.com/office/drawing/2014/main" id="{9E7F3BF1-0124-45AB-87F8-935E7F54B31F}"/>
                  </a:ext>
                </a:extLst>
              </p:cNvPr>
              <p:cNvSpPr>
                <a:spLocks noChangeArrowheads="1"/>
              </p:cNvSpPr>
              <p:nvPr/>
            </p:nvSpPr>
            <p:spPr bwMode="auto">
              <a:xfrm>
                <a:off x="-1414463" y="958850"/>
                <a:ext cx="219075" cy="2079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3" name="Rectangle 127">
                <a:extLst>
                  <a:ext uri="{FF2B5EF4-FFF2-40B4-BE49-F238E27FC236}">
                    <a16:creationId xmlns:a16="http://schemas.microsoft.com/office/drawing/2014/main" id="{DB59FC9B-3EB5-4901-B11A-AC48CFD140F5}"/>
                  </a:ext>
                </a:extLst>
              </p:cNvPr>
              <p:cNvSpPr>
                <a:spLocks noChangeArrowheads="1"/>
              </p:cNvSpPr>
              <p:nvPr/>
            </p:nvSpPr>
            <p:spPr bwMode="auto">
              <a:xfrm>
                <a:off x="-1402421"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4" name="Rectangle 128">
                <a:extLst>
                  <a:ext uri="{FF2B5EF4-FFF2-40B4-BE49-F238E27FC236}">
                    <a16:creationId xmlns:a16="http://schemas.microsoft.com/office/drawing/2014/main" id="{0D2A327E-8F43-458B-94AE-9EBF63CA7800}"/>
                  </a:ext>
                </a:extLst>
              </p:cNvPr>
              <p:cNvSpPr>
                <a:spLocks noChangeArrowheads="1"/>
              </p:cNvSpPr>
              <p:nvPr/>
            </p:nvSpPr>
            <p:spPr bwMode="auto">
              <a:xfrm>
                <a:off x="-1383786"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5" name="Rectangle 129">
                <a:extLst>
                  <a:ext uri="{FF2B5EF4-FFF2-40B4-BE49-F238E27FC236}">
                    <a16:creationId xmlns:a16="http://schemas.microsoft.com/office/drawing/2014/main" id="{9EB6CE6A-446E-43AD-B8F8-8D28CEDDF0A2}"/>
                  </a:ext>
                </a:extLst>
              </p:cNvPr>
              <p:cNvSpPr>
                <a:spLocks noChangeArrowheads="1"/>
              </p:cNvSpPr>
              <p:nvPr/>
            </p:nvSpPr>
            <p:spPr bwMode="auto">
              <a:xfrm>
                <a:off x="-136832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6" name="Rectangle 130">
                <a:extLst>
                  <a:ext uri="{FF2B5EF4-FFF2-40B4-BE49-F238E27FC236}">
                    <a16:creationId xmlns:a16="http://schemas.microsoft.com/office/drawing/2014/main" id="{AF89ACF3-E508-4401-9D98-C14C9087C1C7}"/>
                  </a:ext>
                </a:extLst>
              </p:cNvPr>
              <p:cNvSpPr>
                <a:spLocks noChangeArrowheads="1"/>
              </p:cNvSpPr>
              <p:nvPr/>
            </p:nvSpPr>
            <p:spPr bwMode="auto">
              <a:xfrm>
                <a:off x="-135286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7" name="Rectangle 131">
                <a:extLst>
                  <a:ext uri="{FF2B5EF4-FFF2-40B4-BE49-F238E27FC236}">
                    <a16:creationId xmlns:a16="http://schemas.microsoft.com/office/drawing/2014/main" id="{8B679CE8-75E3-4789-A141-C8A6A603A96B}"/>
                  </a:ext>
                </a:extLst>
              </p:cNvPr>
              <p:cNvSpPr>
                <a:spLocks noChangeArrowheads="1"/>
              </p:cNvSpPr>
              <p:nvPr/>
            </p:nvSpPr>
            <p:spPr bwMode="auto">
              <a:xfrm>
                <a:off x="-1337404"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8" name="Rectangle 132">
                <a:extLst>
                  <a:ext uri="{FF2B5EF4-FFF2-40B4-BE49-F238E27FC236}">
                    <a16:creationId xmlns:a16="http://schemas.microsoft.com/office/drawing/2014/main" id="{BA0AD733-2595-4B30-A3E9-90951D6FC837}"/>
                  </a:ext>
                </a:extLst>
              </p:cNvPr>
              <p:cNvSpPr>
                <a:spLocks noChangeArrowheads="1"/>
              </p:cNvSpPr>
              <p:nvPr/>
            </p:nvSpPr>
            <p:spPr bwMode="auto">
              <a:xfrm>
                <a:off x="-1318768" y="975070"/>
                <a:ext cx="7938"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9" name="Oval 133">
                <a:extLst>
                  <a:ext uri="{FF2B5EF4-FFF2-40B4-BE49-F238E27FC236}">
                    <a16:creationId xmlns:a16="http://schemas.microsoft.com/office/drawing/2014/main" id="{805A1E3D-8B46-4B5A-8121-409B4173B13C}"/>
                  </a:ext>
                </a:extLst>
              </p:cNvPr>
              <p:cNvSpPr>
                <a:spLocks noChangeArrowheads="1"/>
              </p:cNvSpPr>
              <p:nvPr/>
            </p:nvSpPr>
            <p:spPr bwMode="auto">
              <a:xfrm>
                <a:off x="-1235075" y="985838"/>
                <a:ext cx="17463"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grpSp>
        <p:pic>
          <p:nvPicPr>
            <p:cNvPr id="50" name="Picture 49">
              <a:extLst>
                <a:ext uri="{FF2B5EF4-FFF2-40B4-BE49-F238E27FC236}">
                  <a16:creationId xmlns:a16="http://schemas.microsoft.com/office/drawing/2014/main" id="{2AC78675-DF76-4178-9506-1C0B44752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a:grpFill/>
          </p:spPr>
        </p:pic>
      </p:grpSp>
      <p:graphicFrame>
        <p:nvGraphicFramePr>
          <p:cNvPr id="60" name="Table 59">
            <a:extLst>
              <a:ext uri="{FF2B5EF4-FFF2-40B4-BE49-F238E27FC236}">
                <a16:creationId xmlns:a16="http://schemas.microsoft.com/office/drawing/2014/main" id="{C7DB85E7-1474-4860-907C-BAEB2A8B2FF2}"/>
              </a:ext>
            </a:extLst>
          </p:cNvPr>
          <p:cNvGraphicFramePr>
            <a:graphicFrameLocks noGrp="1"/>
          </p:cNvGraphicFramePr>
          <p:nvPr>
            <p:extLst>
              <p:ext uri="{D42A27DB-BD31-4B8C-83A1-F6EECF244321}">
                <p14:modId xmlns:p14="http://schemas.microsoft.com/office/powerpoint/2010/main" val="3815531995"/>
              </p:ext>
            </p:extLst>
          </p:nvPr>
        </p:nvGraphicFramePr>
        <p:xfrm>
          <a:off x="969718" y="5054573"/>
          <a:ext cx="10882577" cy="1273182"/>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128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960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r>
                        <a:rPr lang="en-US" sz="1200" dirty="0">
                          <a:solidFill>
                            <a:schemeClr val="tx1"/>
                          </a:solidFill>
                        </a:rPr>
                        <a:t>112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448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3800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20000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r>
                        <a:rPr lang="en-US" sz="1200" dirty="0">
                          <a:solidFill>
                            <a:schemeClr val="tx1"/>
                          </a:solidFill>
                        </a:rPr>
                        <a:t>382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864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6144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47000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2016350"/>
                  </a:ext>
                </a:extLst>
              </a:tr>
            </a:tbl>
          </a:graphicData>
        </a:graphic>
      </p:graphicFrame>
      <p:sp>
        <p:nvSpPr>
          <p:cNvPr id="61" name="TextBox 60">
            <a:extLst>
              <a:ext uri="{FF2B5EF4-FFF2-40B4-BE49-F238E27FC236}">
                <a16:creationId xmlns:a16="http://schemas.microsoft.com/office/drawing/2014/main" id="{CBC3B683-14B5-4262-A34A-3255CCE17FC8}"/>
              </a:ext>
            </a:extLst>
          </p:cNvPr>
          <p:cNvSpPr txBox="1"/>
          <p:nvPr/>
        </p:nvSpPr>
        <p:spPr>
          <a:xfrm>
            <a:off x="0" y="5173330"/>
            <a:ext cx="678999"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vCPUs</a:t>
            </a:r>
          </a:p>
        </p:txBody>
      </p:sp>
      <p:sp>
        <p:nvSpPr>
          <p:cNvPr id="62" name="TextBox 61">
            <a:extLst>
              <a:ext uri="{FF2B5EF4-FFF2-40B4-BE49-F238E27FC236}">
                <a16:creationId xmlns:a16="http://schemas.microsoft.com/office/drawing/2014/main" id="{61A4CE82-C37F-4774-9476-FF8A8950FCAD}"/>
              </a:ext>
            </a:extLst>
          </p:cNvPr>
          <p:cNvSpPr txBox="1"/>
          <p:nvPr/>
        </p:nvSpPr>
        <p:spPr>
          <a:xfrm>
            <a:off x="1661" y="546262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RAM (</a:t>
            </a:r>
            <a:r>
              <a:rPr lang="en-US" sz="980" b="1" dirty="0" err="1"/>
              <a:t>GiB</a:t>
            </a:r>
            <a:r>
              <a:rPr lang="en-US" sz="980" b="1" dirty="0"/>
              <a:t>)</a:t>
            </a:r>
          </a:p>
        </p:txBody>
      </p:sp>
      <p:sp>
        <p:nvSpPr>
          <p:cNvPr id="63" name="Rectangle 108">
            <a:extLst>
              <a:ext uri="{FF2B5EF4-FFF2-40B4-BE49-F238E27FC236}">
                <a16:creationId xmlns:a16="http://schemas.microsoft.com/office/drawing/2014/main" id="{A3C5D6A0-9173-4471-9410-5D3EC5ABCDBE}"/>
              </a:ext>
            </a:extLst>
          </p:cNvPr>
          <p:cNvSpPr/>
          <p:nvPr/>
        </p:nvSpPr>
        <p:spPr bwMode="auto">
          <a:xfrm>
            <a:off x="8412081" y="3737998"/>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Optimized for large production SAP HANA workloads</a:t>
            </a:r>
          </a:p>
        </p:txBody>
      </p:sp>
      <p:sp>
        <p:nvSpPr>
          <p:cNvPr id="64" name="Rectangle 108">
            <a:extLst>
              <a:ext uri="{FF2B5EF4-FFF2-40B4-BE49-F238E27FC236}">
                <a16:creationId xmlns:a16="http://schemas.microsoft.com/office/drawing/2014/main" id="{C6833417-3286-4D13-BBBF-6F463A29A724}"/>
              </a:ext>
            </a:extLst>
          </p:cNvPr>
          <p:cNvSpPr/>
          <p:nvPr/>
        </p:nvSpPr>
        <p:spPr bwMode="auto">
          <a:xfrm>
            <a:off x="10279181" y="3737998"/>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Purpose built instance for largest SAP HANA production workloads</a:t>
            </a:r>
          </a:p>
        </p:txBody>
      </p:sp>
      <p:sp>
        <p:nvSpPr>
          <p:cNvPr id="65" name="TextBox 64">
            <a:extLst>
              <a:ext uri="{FF2B5EF4-FFF2-40B4-BE49-F238E27FC236}">
                <a16:creationId xmlns:a16="http://schemas.microsoft.com/office/drawing/2014/main" id="{26EF6F32-7864-4EDD-B139-C2F7453AAA7C}"/>
              </a:ext>
            </a:extLst>
          </p:cNvPr>
          <p:cNvSpPr txBox="1"/>
          <p:nvPr/>
        </p:nvSpPr>
        <p:spPr>
          <a:xfrm>
            <a:off x="1661" y="586224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Local </a:t>
            </a:r>
          </a:p>
          <a:p>
            <a:pPr>
              <a:lnSpc>
                <a:spcPct val="90000"/>
              </a:lnSpc>
              <a:spcAft>
                <a:spcPts val="588"/>
              </a:spcAft>
            </a:pPr>
            <a:r>
              <a:rPr lang="en-US" sz="980" b="1" dirty="0"/>
              <a:t>Storage (</a:t>
            </a:r>
            <a:r>
              <a:rPr lang="en-US" sz="980" b="1" dirty="0" err="1"/>
              <a:t>GiB</a:t>
            </a:r>
            <a:r>
              <a:rPr lang="en-US" sz="980" b="1" dirty="0"/>
              <a:t>)</a:t>
            </a:r>
          </a:p>
        </p:txBody>
      </p:sp>
      <p:sp>
        <p:nvSpPr>
          <p:cNvPr id="66" name="Rectangle 65">
            <a:extLst>
              <a:ext uri="{FF2B5EF4-FFF2-40B4-BE49-F238E27FC236}">
                <a16:creationId xmlns:a16="http://schemas.microsoft.com/office/drawing/2014/main" id="{DC975841-22C8-440F-8984-F4864E69B43D}"/>
              </a:ext>
            </a:extLst>
          </p:cNvPr>
          <p:cNvSpPr/>
          <p:nvPr/>
        </p:nvSpPr>
        <p:spPr bwMode="auto">
          <a:xfrm>
            <a:off x="5232328"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
        <p:nvSpPr>
          <p:cNvPr id="67" name="Rectangle 66">
            <a:extLst>
              <a:ext uri="{FF2B5EF4-FFF2-40B4-BE49-F238E27FC236}">
                <a16:creationId xmlns:a16="http://schemas.microsoft.com/office/drawing/2014/main" id="{2F7B10F2-06FC-4F6F-AE6D-99BAA8D5E2B5}"/>
              </a:ext>
            </a:extLst>
          </p:cNvPr>
          <p:cNvSpPr/>
          <p:nvPr/>
        </p:nvSpPr>
        <p:spPr bwMode="auto">
          <a:xfrm>
            <a:off x="6757424"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Tree>
    <p:extLst>
      <p:ext uri="{BB962C8B-B14F-4D97-AF65-F5344CB8AC3E}">
        <p14:creationId xmlns:p14="http://schemas.microsoft.com/office/powerpoint/2010/main" val="22000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50"/>
                                  </p:stCondLst>
                                  <p:childTnLst>
                                    <p:animMotion origin="layout" path="M 2.42788E-6 4.03087E-6 L 2.42788E-6 0.05038 " pathEditMode="relative" rAng="0" ptsTypes="AA">
                                      <p:cBhvr>
                                        <p:cTn id="9" dur="750" spd="-100000" fill="hold"/>
                                        <p:tgtEl>
                                          <p:spTgt spid="8"/>
                                        </p:tgtEl>
                                        <p:attrNameLst>
                                          <p:attrName>ppt_x</p:attrName>
                                          <p:attrName>ppt_y</p:attrName>
                                        </p:attrNameLst>
                                      </p:cBhvr>
                                      <p:rCtr x="0" y="2519"/>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250"/>
                                  </p:stCondLst>
                                  <p:childTnLst>
                                    <p:animMotion origin="layout" path="M 1.43222E-6 -2.83704E-6 L 1.43222E-6 0.05039 " pathEditMode="relative" rAng="0" ptsTypes="AA">
                                      <p:cBhvr>
                                        <p:cTn id="14" dur="750" spd="-100000" fill="hold"/>
                                        <p:tgtEl>
                                          <p:spTgt spid="9"/>
                                        </p:tgtEl>
                                        <p:attrNameLst>
                                          <p:attrName>ppt_x</p:attrName>
                                          <p:attrName>ppt_y</p:attrName>
                                        </p:attrNameLst>
                                      </p:cBhvr>
                                      <p:rCtr x="0" y="2519"/>
                                    </p:animMotion>
                                  </p:childTnLst>
                                </p:cTn>
                              </p:par>
                              <p:par>
                                <p:cTn id="15" presetID="10" presetClass="entr" presetSubtype="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42" presetClass="path" presetSubtype="0" decel="100000" fill="hold" grpId="1" nodeType="withEffect">
                                  <p:stCondLst>
                                    <p:cond delay="250"/>
                                  </p:stCondLst>
                                  <p:childTnLst>
                                    <p:animMotion origin="layout" path="M 3.11463E-7 -1.67499E-6 L 3.11463E-7 0.05039 " pathEditMode="relative" rAng="0" ptsTypes="AA">
                                      <p:cBhvr>
                                        <p:cTn id="34" dur="750" spd="-100000" fill="hold"/>
                                        <p:tgtEl>
                                          <p:spTgt spid="63"/>
                                        </p:tgtEl>
                                        <p:attrNameLst>
                                          <p:attrName>ppt_x</p:attrName>
                                          <p:attrName>ppt_y</p:attrName>
                                        </p:attrNameLst>
                                      </p:cBhvr>
                                      <p:rCtr x="0" y="2519"/>
                                    </p:animMotion>
                                  </p:childTnLst>
                                </p:cTn>
                              </p:par>
                              <p:par>
                                <p:cTn id="35" presetID="10" presetClass="entr" presetSubtype="0" fill="hold" grpId="0" nodeType="withEffect">
                                  <p:stCondLst>
                                    <p:cond delay="25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42" presetClass="path" presetSubtype="0" decel="100000" fill="hold" grpId="1" nodeType="withEffect">
                                  <p:stCondLst>
                                    <p:cond delay="250"/>
                                  </p:stCondLst>
                                  <p:childTnLst>
                                    <p:animMotion origin="layout" path="M 3.07633E-6 -1.67499E-6 L 3.07633E-6 0.05039 " pathEditMode="relative" rAng="0" ptsTypes="AA">
                                      <p:cBhvr>
                                        <p:cTn id="39" dur="750" spd="-100000" fill="hold"/>
                                        <p:tgtEl>
                                          <p:spTgt spid="64"/>
                                        </p:tgtEl>
                                        <p:attrNameLst>
                                          <p:attrName>ppt_x</p:attrName>
                                          <p:attrName>ppt_y</p:attrName>
                                        </p:attrNameLst>
                                      </p:cBhvr>
                                      <p:rCtr x="0" y="2519"/>
                                    </p:animMotion>
                                  </p:childTnLst>
                                </p:cTn>
                              </p:par>
                              <p:par>
                                <p:cTn id="40" presetID="10" presetClass="entr" presetSubtype="0" fill="hold" grpId="0" nodeType="withEffect">
                                  <p:stCondLst>
                                    <p:cond delay="25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42" presetClass="path" presetSubtype="0" decel="100000" fill="hold" grpId="1" nodeType="withEffect">
                                  <p:stCondLst>
                                    <p:cond delay="250"/>
                                  </p:stCondLst>
                                  <p:childTnLst>
                                    <p:animMotion origin="layout" path="M 4.36048E-6 -1.94734E-6 L 4.36048E-6 0.05039 " pathEditMode="relative" rAng="0" ptsTypes="AA">
                                      <p:cBhvr>
                                        <p:cTn id="44" dur="750" spd="-100000" fill="hold"/>
                                        <p:tgtEl>
                                          <p:spTgt spid="66"/>
                                        </p:tgtEl>
                                        <p:attrNameLst>
                                          <p:attrName>ppt_x</p:attrName>
                                          <p:attrName>ppt_y</p:attrName>
                                        </p:attrNameLst>
                                      </p:cBhvr>
                                      <p:rCtr x="0" y="2519"/>
                                    </p:animMotion>
                                  </p:childTnLst>
                                </p:cTn>
                              </p:par>
                              <p:par>
                                <p:cTn id="45" presetID="10" presetClass="entr" presetSubtype="0" fill="hold" grpId="0" nodeType="withEffect">
                                  <p:stCondLst>
                                    <p:cond delay="25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42" presetClass="path" presetSubtype="0" decel="100000" fill="hold" grpId="1" nodeType="withEffect">
                                  <p:stCondLst>
                                    <p:cond delay="250"/>
                                  </p:stCondLst>
                                  <p:childTnLst>
                                    <p:animMotion origin="layout" path="M -1.37605E-6 -1.94734E-6 L -1.37605E-6 0.05039 " pathEditMode="relative" rAng="0" ptsTypes="AA">
                                      <p:cBhvr>
                                        <p:cTn id="49" dur="750" spd="-100000" fill="hold"/>
                                        <p:tgtEl>
                                          <p:spTgt spid="67"/>
                                        </p:tgtEl>
                                        <p:attrNameLst>
                                          <p:attrName>ppt_x</p:attrName>
                                          <p:attrName>ppt_y</p:attrName>
                                        </p:attrNameLst>
                                      </p:cBhvr>
                                      <p:rCtr x="0" y="2519"/>
                                    </p:animMotion>
                                  </p:childTnLst>
                                </p:cTn>
                              </p:par>
                            </p:childTnLst>
                          </p:cTn>
                        </p:par>
                        <p:par>
                          <p:cTn id="50" fill="hold">
                            <p:stCondLst>
                              <p:cond delay="1000"/>
                            </p:stCondLst>
                            <p:childTnLst>
                              <p:par>
                                <p:cTn id="51" presetID="2" presetClass="entr" presetSubtype="4"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ppt_x"/>
                                          </p:val>
                                        </p:tav>
                                        <p:tav tm="100000">
                                          <p:val>
                                            <p:strVal val="#ppt_x"/>
                                          </p:val>
                                        </p:tav>
                                      </p:tavLst>
                                    </p:anim>
                                    <p:anim calcmode="lin" valueType="num">
                                      <p:cBhvr additive="base">
                                        <p:cTn id="54" dur="500" fill="hold"/>
                                        <p:tgtEl>
                                          <p:spTgt spid="6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ppt_x"/>
                                          </p:val>
                                        </p:tav>
                                        <p:tav tm="100000">
                                          <p:val>
                                            <p:strVal val="#ppt_x"/>
                                          </p:val>
                                        </p:tav>
                                      </p:tavLst>
                                    </p:anim>
                                    <p:anim calcmode="lin" valueType="num">
                                      <p:cBhvr additive="base">
                                        <p:cTn id="58" dur="500" fill="hold"/>
                                        <p:tgtEl>
                                          <p:spTgt spid="6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500" fill="hold"/>
                                        <p:tgtEl>
                                          <p:spTgt spid="60"/>
                                        </p:tgtEl>
                                        <p:attrNameLst>
                                          <p:attrName>ppt_x</p:attrName>
                                        </p:attrNameLst>
                                      </p:cBhvr>
                                      <p:tavLst>
                                        <p:tav tm="0">
                                          <p:val>
                                            <p:strVal val="#ppt_x"/>
                                          </p:val>
                                        </p:tav>
                                        <p:tav tm="100000">
                                          <p:val>
                                            <p:strVal val="#ppt_x"/>
                                          </p:val>
                                        </p:tav>
                                      </p:tavLst>
                                    </p:anim>
                                    <p:anim calcmode="lin" valueType="num">
                                      <p:cBhvr additive="base">
                                        <p:cTn id="6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61" grpId="0"/>
      <p:bldP spid="62" grpId="0"/>
      <p:bldP spid="63" grpId="0"/>
      <p:bldP spid="63" grpId="1"/>
      <p:bldP spid="64" grpId="0"/>
      <p:bldP spid="64" grpId="1"/>
      <p:bldP spid="65" grpId="0"/>
      <p:bldP spid="66" grpId="0"/>
      <p:bldP spid="66" grpId="1"/>
      <p:bldP spid="67" grpId="0"/>
      <p:bldP spid="6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064417771"/>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dirty="0">
                          <a:solidFill>
                            <a:srgbClr val="FF0000"/>
                          </a:solidFill>
                          <a:latin typeface="+mj-lt"/>
                        </a:rPr>
                        <a:t>Scenario and DB/RAM size</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dirty="0">
                          <a:solidFill>
                            <a:srgbClr val="FF0000"/>
                          </a:solidFill>
                          <a:latin typeface="+mj-lt"/>
                        </a:rPr>
                        <a:t>HANA Database server(s)</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dirty="0">
                          <a:solidFill>
                            <a:srgbClr val="FF0000"/>
                          </a:solidFill>
                          <a:latin typeface="+mj-lt"/>
                        </a:rPr>
                        <a:t>SAP application servers</a:t>
                      </a:r>
                      <a:endParaRPr lang="en-US" sz="1600" dirty="0">
                        <a:solidFill>
                          <a:srgbClr val="FF0000"/>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82620639"/>
              </p:ext>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ext uri="{D42A27DB-BD31-4B8C-83A1-F6EECF244321}">
                <p14:modId xmlns:p14="http://schemas.microsoft.com/office/powerpoint/2010/main" val="2887870317"/>
              </p:ext>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lvl="1" defTabSz="914367">
              <a:spcBef>
                <a:spcPct val="25000"/>
              </a:spcBef>
              <a:buClr>
                <a:srgbClr val="F0AB00"/>
              </a:buClr>
              <a:defRPr/>
            </a:pPr>
            <a:r>
              <a:rPr lang="en-US" sz="1961" b="1" dirty="0">
                <a:solidFill>
                  <a:schemeClr val="bg1"/>
                </a:solidFill>
                <a:latin typeface="Segoe UI Semilight"/>
                <a:cs typeface="Arial" panose="020B0604020202020204" pitchFamily="34" charset="0"/>
              </a:rPr>
              <a:t>SAP Instances in 4 Layers:</a:t>
            </a:r>
            <a:br>
              <a:rPr lang="en-US" sz="1961" b="1" dirty="0">
                <a:solidFill>
                  <a:srgbClr val="353535"/>
                </a:solidFill>
                <a:latin typeface="Segoe UI Semilight"/>
                <a:cs typeface="Arial" panose="020B0604020202020204" pitchFamily="34" charset="0"/>
              </a:rPr>
            </a:br>
            <a:endParaRPr lang="en-US" sz="1961"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or more </a:t>
            </a:r>
            <a:r>
              <a:rPr lang="en-US" sz="1765" b="1" dirty="0">
                <a:solidFill>
                  <a:srgbClr val="00B050"/>
                </a:solidFill>
                <a:latin typeface="Segoe UI Semilight"/>
                <a:cs typeface="Arial" panose="020B0604020202020204" pitchFamily="34" charset="0"/>
              </a:rPr>
              <a:t>Application Server </a:t>
            </a:r>
            <a:r>
              <a:rPr lang="en-US" sz="1765" dirty="0">
                <a:solidFill>
                  <a:schemeClr val="bg1"/>
                </a:solidFill>
                <a:latin typeface="Segoe UI Semilight"/>
                <a:cs typeface="Arial" panose="020B0604020202020204" pitchFamily="34" charset="0"/>
              </a:rPr>
              <a:t>Instances </a:t>
            </a:r>
            <a:br>
              <a:rPr lang="en-US" sz="1765" dirty="0">
                <a:solidFill>
                  <a:srgbClr val="353535"/>
                </a:solidFill>
                <a:latin typeface="Segoe UI Semilight"/>
                <a:cs typeface="Arial" panose="020B0604020202020204" pitchFamily="34" charset="0"/>
              </a:rPr>
            </a:br>
            <a:r>
              <a:rPr lang="en-US" sz="1765" dirty="0">
                <a:solidFill>
                  <a:schemeClr val="bg1"/>
                </a:solidFill>
                <a:latin typeface="Segoe UI Semilight"/>
                <a:cs typeface="Arial" panose="020B0604020202020204" pitchFamily="34" charset="0"/>
              </a:rPr>
              <a:t>(</a:t>
            </a:r>
            <a:r>
              <a:rPr lang="en-US" sz="1765" b="1" dirty="0">
                <a:solidFill>
                  <a:srgbClr val="00B050"/>
                </a:solidFill>
                <a:latin typeface="Segoe UI Semilight"/>
                <a:cs typeface="Arial" panose="020B0604020202020204" pitchFamily="34" charset="0"/>
              </a:rPr>
              <a:t>Redundant Components</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8C00"/>
                </a:solidFill>
                <a:latin typeface="Segoe UI Semilight"/>
                <a:cs typeface="Arial" panose="020B0604020202020204" pitchFamily="34" charset="0"/>
              </a:rPr>
              <a:t>ASCS</a:t>
            </a:r>
            <a:r>
              <a:rPr lang="en-US" sz="1765" b="1" dirty="0">
                <a:solidFill>
                  <a:schemeClr val="bg1"/>
                </a:solidFill>
                <a:latin typeface="Segoe UI Semilight"/>
                <a:cs typeface="Arial" panose="020B0604020202020204" pitchFamily="34" charset="0"/>
              </a:rPr>
              <a:t> </a:t>
            </a:r>
            <a:r>
              <a:rPr lang="en-US" sz="1765" dirty="0">
                <a:solidFill>
                  <a:schemeClr val="bg1"/>
                </a:solidFill>
                <a:latin typeface="Segoe UI Semilight"/>
                <a:cs typeface="Arial" panose="020B0604020202020204" pitchFamily="34" charset="0"/>
              </a:rPr>
              <a:t>Instance (</a:t>
            </a:r>
            <a:r>
              <a:rPr lang="en-US" sz="1765" b="1" dirty="0">
                <a:solidFill>
                  <a:srgbClr val="FF8C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b="1" i="1" dirty="0">
                <a:solidFill>
                  <a:srgbClr val="353535"/>
                </a:solidFill>
                <a:latin typeface="Segoe UI Semilight"/>
                <a:cs typeface="Arial" panose="020B0604020202020204" pitchFamily="34" charset="0"/>
              </a:rPr>
            </a:br>
            <a:br>
              <a:rPr lang="en-US" sz="1765" b="1" i="1"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FF00"/>
                </a:solidFill>
                <a:latin typeface="Segoe UI Semilight"/>
                <a:cs typeface="Arial" panose="020B0604020202020204" pitchFamily="34" charset="0"/>
              </a:rPr>
              <a:t>File Share</a:t>
            </a:r>
            <a:r>
              <a:rPr lang="en-US" sz="1765" dirty="0">
                <a:solidFill>
                  <a:schemeClr val="bg1"/>
                </a:solidFill>
                <a:latin typeface="Segoe UI Semilight"/>
                <a:cs typeface="Arial" panose="020B0604020202020204" pitchFamily="34" charset="0"/>
              </a:rPr>
              <a:t> Instance (</a:t>
            </a:r>
            <a:r>
              <a:rPr lang="en-US" sz="1765" b="1" dirty="0">
                <a:solidFill>
                  <a:srgbClr val="FFFF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0000"/>
                </a:solidFill>
                <a:latin typeface="Segoe UI Semilight"/>
                <a:cs typeface="Arial" panose="020B0604020202020204" pitchFamily="34" charset="0"/>
              </a:rPr>
              <a:t>Database</a:t>
            </a:r>
            <a:r>
              <a:rPr lang="en-US" sz="1765" dirty="0">
                <a:solidFill>
                  <a:schemeClr val="bg1"/>
                </a:solidFill>
                <a:latin typeface="Segoe UI Semilight"/>
                <a:cs typeface="Arial" panose="020B0604020202020204" pitchFamily="34" charset="0"/>
              </a:rPr>
              <a:t> Instance (</a:t>
            </a:r>
            <a:r>
              <a:rPr lang="en-US" sz="1765" b="1" dirty="0">
                <a:solidFill>
                  <a:srgbClr val="FF00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endParaRPr lang="de-DE"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(A)SCS</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File Share</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defTabSz="914367" fontAlgn="base">
              <a:spcBef>
                <a:spcPts val="588"/>
              </a:spcBef>
              <a:spcAft>
                <a:spcPct val="0"/>
              </a:spcAft>
              <a:buClr>
                <a:srgbClr val="F0AB00"/>
              </a:buClr>
              <a:buSzPct val="80000"/>
              <a:defRPr/>
            </a:pPr>
            <a:r>
              <a:rPr lang="de-DE" sz="1765" kern="0" dirty="0">
                <a:solidFill>
                  <a:srgbClr val="353535"/>
                </a:solidFill>
                <a:latin typeface="Segoe UI Semilight"/>
                <a:ea typeface="Arial Unicode MS" pitchFamily="34" charset="-128"/>
                <a:cs typeface="Arial Unicode MS" pitchFamily="34" charset="-128"/>
              </a:rPr>
              <a:t>…..</a:t>
            </a:r>
            <a:endParaRPr lang="en-US" sz="1765" kern="0" dirty="0" err="1">
              <a:solidFill>
                <a:srgbClr val="353535"/>
              </a:solidFill>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a:defRPr/>
            </a:pPr>
            <a:r>
              <a:rPr lang="en-US" sz="1200" dirty="0">
                <a:solidFill>
                  <a:schemeClr val="bg1"/>
                </a:solidFill>
                <a:latin typeface="Segoe UI Light" panose="020B0502040204020203" pitchFamily="34" charset="0"/>
                <a:cs typeface="Segoe UI Light" panose="020B0502040204020203" pitchFamily="34" charset="0"/>
              </a:rPr>
              <a:t>(*) ASCS : ABAP SAP Central Services – </a:t>
            </a:r>
            <a:br>
              <a:rPr lang="en-US" sz="1200" dirty="0">
                <a:solidFill>
                  <a:schemeClr val="bg1"/>
                </a:solidFill>
                <a:latin typeface="Segoe UI Light" panose="020B0502040204020203" pitchFamily="34" charset="0"/>
                <a:cs typeface="Segoe UI Light" panose="020B0502040204020203" pitchFamily="34" charset="0"/>
              </a:rPr>
            </a:br>
            <a:r>
              <a:rPr lang="en-US" sz="1200" dirty="0">
                <a:solidFill>
                  <a:schemeClr val="bg1"/>
                </a:solidFill>
                <a:latin typeface="Segoe UI Light" panose="020B0502040204020203" pitchFamily="34" charset="0"/>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DBMS</a:t>
            </a:r>
            <a:endParaRPr lang="en-US" sz="1568" kern="0" dirty="0" err="1">
              <a:solidFill>
                <a:srgbClr val="FFFFFF"/>
              </a:solidFill>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4032098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353535"/>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353535"/>
                </a:solidFill>
                <a:effectLst/>
                <a:uLnTx/>
                <a:uFillTx/>
                <a:latin typeface="Segoe UI Semilight"/>
                <a:ea typeface="+mn-ea"/>
                <a:cs typeface="+mn-cs"/>
              </a:rPr>
              <a:t> </a:t>
            </a:r>
            <a:endParaRPr kumimoji="0" lang="en-US" sz="1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lang="de-DE" sz="1200" b="1" dirty="0">
                <a:solidFill>
                  <a:srgbClr val="FFFFFF"/>
                </a:solidFill>
                <a:latin typeface="Arial"/>
              </a:rPr>
              <a:t>HANA</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HANA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8970082" y="604748"/>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HANA System Replication</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1"/>
            <a:ext cx="3924768" cy="226332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9"/>
            <a:ext cx="975884"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8"/>
            <a:ext cx="1217903"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4102376" y="4013377"/>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5573" y="4008801"/>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943009" y="3740412"/>
            <a:ext cx="3441232" cy="19957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318849" y="4784671"/>
            <a:ext cx="2484068"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effectLst/>
                <a:uLnTx/>
                <a:uFillTx/>
                <a:latin typeface="Arial"/>
                <a:ea typeface="+mn-ea"/>
                <a:cs typeface="+mn-cs"/>
              </a:rPr>
              <a:t>DRBD</a:t>
            </a:r>
            <a:endParaRPr kumimoji="0" lang="en-US" sz="1400" b="1" i="0" u="none" strike="noStrike" kern="1200" cap="none" spc="0" normalizeH="0" baseline="0" noProof="0" dirty="0">
              <a:ln>
                <a:noFill/>
              </a:ln>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739638"/>
            <a:ext cx="3311131" cy="2492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&lt;SAPGLOBALHost&gt;\sapmnt</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\&lt;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SID&gt;\SYS</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endParaRPr kumimoji="0" lang="en-US" sz="1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57761" y="638787"/>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(A)SCS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FFC000"/>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5019400" y="6188491"/>
            <a:ext cx="1402948" cy="50783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dirty="0">
                <a:solidFill>
                  <a:srgbClr val="353535"/>
                </a:solidFill>
                <a:latin typeface="Arial" panose="020B0604020202020204" pitchFamily="34" charset="0"/>
                <a:cs typeface="Arial" panose="020B0604020202020204" pitchFamily="34" charset="0"/>
              </a:rPr>
              <a:t>Highly Available</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Linux DRBD</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(Software Replication)</a:t>
            </a:r>
            <a:endPar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2614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70997" y="3633571"/>
            <a:ext cx="3924767"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269584"/>
            <a:ext cx="927309" cy="165800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43208" y="2853730"/>
            <a:ext cx="380940" cy="414503"/>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18949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210156"/>
            <a:ext cx="3365457" cy="32376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2487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pic>
        <p:nvPicPr>
          <p:cNvPr id="107" name="Picture 106">
            <a:extLst>
              <a:ext uri="{FF2B5EF4-FFF2-40B4-BE49-F238E27FC236}">
                <a16:creationId xmlns:a16="http://schemas.microsoft.com/office/drawing/2014/main" id="{5B8C925F-6AEA-4145-989D-CF34BD6A203A}"/>
              </a:ext>
            </a:extLst>
          </p:cNvPr>
          <p:cNvPicPr>
            <a:picLocks noChangeAspect="1"/>
          </p:cNvPicPr>
          <p:nvPr/>
        </p:nvPicPr>
        <p:blipFill>
          <a:blip r:embed="rId6"/>
          <a:stretch>
            <a:fillRect/>
          </a:stretch>
        </p:blipFill>
        <p:spPr>
          <a:xfrm>
            <a:off x="1147158" y="1394378"/>
            <a:ext cx="325622" cy="374467"/>
          </a:xfrm>
          <a:prstGeom prst="rect">
            <a:avLst/>
          </a:prstGeom>
        </p:spPr>
      </p:pic>
      <p:pic>
        <p:nvPicPr>
          <p:cNvPr id="113" name="Picture 112">
            <a:extLst>
              <a:ext uri="{FF2B5EF4-FFF2-40B4-BE49-F238E27FC236}">
                <a16:creationId xmlns:a16="http://schemas.microsoft.com/office/drawing/2014/main" id="{FFD83058-08EE-42A3-9683-7EE7FA61DE12}"/>
              </a:ext>
            </a:extLst>
          </p:cNvPr>
          <p:cNvPicPr>
            <a:picLocks noChangeAspect="1"/>
          </p:cNvPicPr>
          <p:nvPr/>
        </p:nvPicPr>
        <p:blipFill>
          <a:blip r:embed="rId6"/>
          <a:stretch>
            <a:fillRect/>
          </a:stretch>
        </p:blipFill>
        <p:spPr>
          <a:xfrm>
            <a:off x="2551498" y="1394378"/>
            <a:ext cx="325622" cy="374467"/>
          </a:xfrm>
          <a:prstGeom prst="rect">
            <a:avLst/>
          </a:prstGeom>
        </p:spPr>
      </p:pic>
      <p:pic>
        <p:nvPicPr>
          <p:cNvPr id="114" name="Picture 113">
            <a:extLst>
              <a:ext uri="{FF2B5EF4-FFF2-40B4-BE49-F238E27FC236}">
                <a16:creationId xmlns:a16="http://schemas.microsoft.com/office/drawing/2014/main" id="{F40702B7-774A-4A33-8D7A-022E43EE3F82}"/>
              </a:ext>
            </a:extLst>
          </p:cNvPr>
          <p:cNvPicPr>
            <a:picLocks noChangeAspect="1"/>
          </p:cNvPicPr>
          <p:nvPr/>
        </p:nvPicPr>
        <p:blipFill>
          <a:blip r:embed="rId6"/>
          <a:stretch>
            <a:fillRect/>
          </a:stretch>
        </p:blipFill>
        <p:spPr>
          <a:xfrm>
            <a:off x="4499857" y="1417940"/>
            <a:ext cx="325622" cy="374467"/>
          </a:xfrm>
          <a:prstGeom prst="rect">
            <a:avLst/>
          </a:prstGeom>
        </p:spPr>
      </p:pic>
      <p:pic>
        <p:nvPicPr>
          <p:cNvPr id="115" name="Picture 114">
            <a:extLst>
              <a:ext uri="{FF2B5EF4-FFF2-40B4-BE49-F238E27FC236}">
                <a16:creationId xmlns:a16="http://schemas.microsoft.com/office/drawing/2014/main" id="{3D4B73C5-EFE5-46F5-AD0B-CF7B199139E7}"/>
              </a:ext>
            </a:extLst>
          </p:cNvPr>
          <p:cNvPicPr>
            <a:picLocks noChangeAspect="1"/>
          </p:cNvPicPr>
          <p:nvPr/>
        </p:nvPicPr>
        <p:blipFill>
          <a:blip r:embed="rId6"/>
          <a:stretch>
            <a:fillRect/>
          </a:stretch>
        </p:blipFill>
        <p:spPr>
          <a:xfrm>
            <a:off x="6641240" y="1422458"/>
            <a:ext cx="325622" cy="374467"/>
          </a:xfrm>
          <a:prstGeom prst="rect">
            <a:avLst/>
          </a:prstGeom>
        </p:spPr>
      </p:pic>
      <p:pic>
        <p:nvPicPr>
          <p:cNvPr id="116" name="Picture 115">
            <a:extLst>
              <a:ext uri="{FF2B5EF4-FFF2-40B4-BE49-F238E27FC236}">
                <a16:creationId xmlns:a16="http://schemas.microsoft.com/office/drawing/2014/main" id="{2177120A-5CEC-47EC-AA95-AD14AB40A039}"/>
              </a:ext>
            </a:extLst>
          </p:cNvPr>
          <p:cNvPicPr>
            <a:picLocks noChangeAspect="1"/>
          </p:cNvPicPr>
          <p:nvPr/>
        </p:nvPicPr>
        <p:blipFill>
          <a:blip r:embed="rId6"/>
          <a:stretch>
            <a:fillRect/>
          </a:stretch>
        </p:blipFill>
        <p:spPr>
          <a:xfrm>
            <a:off x="4433451" y="4089792"/>
            <a:ext cx="325622" cy="374467"/>
          </a:xfrm>
          <a:prstGeom prst="rect">
            <a:avLst/>
          </a:prstGeom>
        </p:spPr>
      </p:pic>
      <p:pic>
        <p:nvPicPr>
          <p:cNvPr id="117" name="Picture 116">
            <a:extLst>
              <a:ext uri="{FF2B5EF4-FFF2-40B4-BE49-F238E27FC236}">
                <a16:creationId xmlns:a16="http://schemas.microsoft.com/office/drawing/2014/main" id="{B9A92F67-57EF-465F-80C2-E7892984BAD8}"/>
              </a:ext>
            </a:extLst>
          </p:cNvPr>
          <p:cNvPicPr>
            <a:picLocks noChangeAspect="1"/>
          </p:cNvPicPr>
          <p:nvPr/>
        </p:nvPicPr>
        <p:blipFill>
          <a:blip r:embed="rId6"/>
          <a:stretch>
            <a:fillRect/>
          </a:stretch>
        </p:blipFill>
        <p:spPr>
          <a:xfrm>
            <a:off x="6641240" y="4097556"/>
            <a:ext cx="325622" cy="374467"/>
          </a:xfrm>
          <a:prstGeom prst="rect">
            <a:avLst/>
          </a:prstGeom>
        </p:spPr>
      </p:pic>
      <p:pic>
        <p:nvPicPr>
          <p:cNvPr id="118" name="Picture 117">
            <a:extLst>
              <a:ext uri="{FF2B5EF4-FFF2-40B4-BE49-F238E27FC236}">
                <a16:creationId xmlns:a16="http://schemas.microsoft.com/office/drawing/2014/main" id="{4AB40273-98AB-4ACA-9F78-393E5BBE8A2C}"/>
              </a:ext>
            </a:extLst>
          </p:cNvPr>
          <p:cNvPicPr>
            <a:picLocks noChangeAspect="1"/>
          </p:cNvPicPr>
          <p:nvPr/>
        </p:nvPicPr>
        <p:blipFill>
          <a:blip r:embed="rId6"/>
          <a:stretch>
            <a:fillRect/>
          </a:stretch>
        </p:blipFill>
        <p:spPr>
          <a:xfrm>
            <a:off x="8709138" y="1396096"/>
            <a:ext cx="325622" cy="374467"/>
          </a:xfrm>
          <a:prstGeom prst="rect">
            <a:avLst/>
          </a:prstGeom>
        </p:spPr>
      </p:pic>
      <p:pic>
        <p:nvPicPr>
          <p:cNvPr id="119" name="Picture 118">
            <a:extLst>
              <a:ext uri="{FF2B5EF4-FFF2-40B4-BE49-F238E27FC236}">
                <a16:creationId xmlns:a16="http://schemas.microsoft.com/office/drawing/2014/main" id="{45E173C4-604C-4844-914F-4DD4B996CD0B}"/>
              </a:ext>
            </a:extLst>
          </p:cNvPr>
          <p:cNvPicPr>
            <a:picLocks noChangeAspect="1"/>
          </p:cNvPicPr>
          <p:nvPr/>
        </p:nvPicPr>
        <p:blipFill>
          <a:blip r:embed="rId6"/>
          <a:stretch>
            <a:fillRect/>
          </a:stretch>
        </p:blipFill>
        <p:spPr>
          <a:xfrm>
            <a:off x="10916927" y="1403860"/>
            <a:ext cx="325622" cy="374467"/>
          </a:xfrm>
          <a:prstGeom prst="rect">
            <a:avLst/>
          </a:prstGeom>
        </p:spPr>
      </p:pic>
      <p:sp>
        <p:nvSpPr>
          <p:cNvPr id="120" name="TextBox 119">
            <a:extLst>
              <a:ext uri="{FF2B5EF4-FFF2-40B4-BE49-F238E27FC236}">
                <a16:creationId xmlns:a16="http://schemas.microsoft.com/office/drawing/2014/main" id="{1B41C858-E6E3-49DD-8672-D1C856B6A79C}"/>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Linux Pacemaker Cluster</a:t>
            </a:r>
          </a:p>
        </p:txBody>
      </p:sp>
      <p:pic>
        <p:nvPicPr>
          <p:cNvPr id="121" name="Picture 120">
            <a:extLst>
              <a:ext uri="{FF2B5EF4-FFF2-40B4-BE49-F238E27FC236}">
                <a16:creationId xmlns:a16="http://schemas.microsoft.com/office/drawing/2014/main" id="{01F59ADA-175C-4012-A095-276940885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00558" y="3418994"/>
            <a:ext cx="390090" cy="390090"/>
          </a:xfrm>
          <a:prstGeom prst="rect">
            <a:avLst/>
          </a:prstGeom>
        </p:spPr>
      </p:pic>
      <p:cxnSp>
        <p:nvCxnSpPr>
          <p:cNvPr id="122" name="Straight Arrow Connector 121">
            <a:extLst>
              <a:ext uri="{FF2B5EF4-FFF2-40B4-BE49-F238E27FC236}">
                <a16:creationId xmlns:a16="http://schemas.microsoft.com/office/drawing/2014/main" id="{83843A1E-D3B9-4B77-AD14-D25C971F8F4F}"/>
              </a:ext>
            </a:extLst>
          </p:cNvPr>
          <p:cNvCxnSpPr>
            <a:cxnSpLocks/>
            <a:stCxn id="121" idx="2"/>
            <a:endCxn id="47" idx="0"/>
          </p:cNvCxnSpPr>
          <p:nvPr/>
        </p:nvCxnSpPr>
        <p:spPr>
          <a:xfrm flipH="1">
            <a:off x="4582527" y="3809084"/>
            <a:ext cx="1013076" cy="2042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2C2AE83-7BB6-4C07-8051-0656D64A2C2F}"/>
              </a:ext>
            </a:extLst>
          </p:cNvPr>
          <p:cNvCxnSpPr>
            <a:cxnSpLocks/>
            <a:stCxn id="121" idx="2"/>
            <a:endCxn id="48" idx="0"/>
          </p:cNvCxnSpPr>
          <p:nvPr/>
        </p:nvCxnSpPr>
        <p:spPr>
          <a:xfrm>
            <a:off x="5595603" y="3809084"/>
            <a:ext cx="1193625" cy="1997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23ECE53B-0EB6-4FA3-A890-66F23F3B0469}"/>
              </a:ext>
            </a:extLst>
          </p:cNvPr>
          <p:cNvSpPr/>
          <p:nvPr/>
        </p:nvSpPr>
        <p:spPr>
          <a:xfrm>
            <a:off x="3689676" y="3591480"/>
            <a:ext cx="4096829" cy="32487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Make sure to use</a:t>
              </a:r>
              <a:br>
                <a:rPr lang="en-US" sz="1100" kern="0" dirty="0">
                  <a:solidFill>
                    <a:sysClr val="windowText" lastClr="000000"/>
                  </a:solidFill>
                  <a:latin typeface="+mj-lt"/>
                </a:rPr>
              </a:br>
              <a:r>
                <a:rPr lang="en-US" sz="1100" kern="0" dirty="0">
                  <a:solidFill>
                    <a:sysClr val="windowText" lastClr="000000"/>
                  </a:solidFill>
                  <a:latin typeface="+mj-lt"/>
                  <a:hlinkClick r:id="rId13"/>
                </a:rPr>
                <a:t>VNET Hub-spoke topology</a:t>
              </a:r>
              <a:endParaRPr lang="en-US" sz="1100" b="1" kern="0" dirty="0">
                <a:solidFill>
                  <a:srgbClr val="FF0000"/>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5226046"/>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 (10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321546" y="300038"/>
            <a:ext cx="10651253" cy="690562"/>
          </a:xfrm>
        </p:spPr>
        <p:txBody>
          <a:bodyPr>
            <a:noAutofit/>
          </a:bodyPr>
          <a:lstStyle/>
          <a:p>
            <a:r>
              <a:rPr lang="en-US" sz="4800" dirty="0">
                <a:solidFill>
                  <a:schemeClr val="tx1"/>
                </a:solidFill>
              </a:rPr>
              <a:t>SAP HANA on Cloud </a:t>
            </a:r>
          </a:p>
        </p:txBody>
      </p:sp>
      <p:graphicFrame>
        <p:nvGraphicFramePr>
          <p:cNvPr id="6" name="Diagram 5"/>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8" name="Oval 7"/>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9" name="Oval 8"/>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Oval 9"/>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1" name="Oval 10"/>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2" name="Oval 11"/>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353704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77328" y="3770159"/>
            <a:ext cx="729619" cy="304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3202"/>
            <a:ext cx="683848" cy="7445"/>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61" name="Rectangle 260">
            <a:extLst>
              <a:ext uri="{FF2B5EF4-FFF2-40B4-BE49-F238E27FC236}">
                <a16:creationId xmlns:a16="http://schemas.microsoft.com/office/drawing/2014/main" id="{4069994A-482C-49F8-AF42-C2FC930B3650}"/>
              </a:ext>
            </a:extLst>
          </p:cNvPr>
          <p:cNvSpPr/>
          <p:nvPr/>
        </p:nvSpPr>
        <p:spPr>
          <a:xfrm>
            <a:off x="2467748" y="3612877"/>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5614" y="3645805"/>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endPar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128" name="Picture 127">
            <a:extLst>
              <a:ext uri="{FF2B5EF4-FFF2-40B4-BE49-F238E27FC236}">
                <a16:creationId xmlns:a16="http://schemas.microsoft.com/office/drawing/2014/main" id="{18C2577E-0944-4B93-8C01-DAFFB7C579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0942374" y="77656"/>
            <a:ext cx="1111570" cy="1192139"/>
            <a:chOff x="5171489" y="964426"/>
            <a:chExt cx="2998112" cy="1192139"/>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12169"/>
                <a:gd name="adj2" fmla="val 126299"/>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 TB (Backup) x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(31 (daily) + 12 (monthly) + 3 (yearly)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~55 TB</a:t>
              </a:r>
            </a:p>
          </p:txBody>
        </p:sp>
        <p:sp>
          <p:nvSpPr>
            <p:cNvPr id="167" name="Oval 166">
              <a:extLst>
                <a:ext uri="{FF2B5EF4-FFF2-40B4-BE49-F238E27FC236}">
                  <a16:creationId xmlns:a16="http://schemas.microsoft.com/office/drawing/2014/main" id="{C2BFD7E0-E3F2-412D-825F-2EE25287C8F7}"/>
                </a:ext>
              </a:extLst>
            </p:cNvPr>
            <p:cNvSpPr/>
            <p:nvPr/>
          </p:nvSpPr>
          <p:spPr>
            <a:xfrm>
              <a:off x="7653818" y="1129756"/>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0313"/>
                <a:gd name="adj2" fmla="val -27990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Highly available SAP ASCS and NFS on SUSE Pacemaker Clusters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4 x E2_v3</a:t>
              </a: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7139"/>
                <a:gd name="adj2" fmla="val 146995"/>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AP servers in Availability 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E8_v3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SAPS 17,512</a:t>
              </a: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228115"/>
            <a:ext cx="1233672" cy="988212"/>
            <a:chOff x="1613921" y="784266"/>
            <a:chExt cx="1233672" cy="988212"/>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784266"/>
              <a:ext cx="1005910" cy="988212"/>
            </a:xfrm>
            <a:prstGeom prst="wedgeRectCallout">
              <a:avLst>
                <a:gd name="adj1" fmla="val 45577"/>
                <a:gd name="adj2" fmla="val 9315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Express Route 500Mbit/s</a:t>
              </a:r>
              <a:endParaRPr kumimoji="0" lang="en-US" sz="1100" b="0" i="0" u="none" strike="noStrike" kern="0" cap="none" spc="0" normalizeH="0" baseline="0" noProof="0" dirty="0">
                <a:ln>
                  <a:noFill/>
                </a:ln>
                <a:solidFill>
                  <a:srgbClr val="50505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 SLA</a:t>
              </a:r>
              <a:b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br>
              <a:r>
                <a:rPr kumimoji="0" lang="en-US" sz="1100" i="0" u="none" strike="noStrike" kern="0" cap="none" spc="0" normalizeH="0" baseline="0" noProof="0" dirty="0">
                  <a:ln>
                    <a:noFill/>
                  </a:ln>
                  <a:effectLst/>
                  <a:uLnTx/>
                  <a:uFillTx/>
                  <a:latin typeface="Calibri Light" panose="020F0302020204030204"/>
                  <a:ea typeface="+mn-ea"/>
                  <a:cs typeface="+mn-cs"/>
                </a:rPr>
                <a:t>+ Standard Performance</a:t>
              </a: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7866" y="4747545"/>
            <a:ext cx="2906729" cy="1590392"/>
            <a:chOff x="8286256" y="4497040"/>
            <a:chExt cx="3002283" cy="1575813"/>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5"/>
              <a:ext cx="3002283" cy="1341058"/>
            </a:xfrm>
            <a:prstGeom prst="wedgeRectCallout">
              <a:avLst>
                <a:gd name="adj1" fmla="val -31060"/>
                <a:gd name="adj2" fmla="val -88871"/>
              </a:avLst>
            </a:prstGeom>
            <a:grpFill/>
            <a:ln w="6350" cap="flat" cmpd="sng" algn="ctr">
              <a:solidFill>
                <a:srgbClr val="5B9BD5"/>
              </a:solidFill>
              <a:prstDash val="solid"/>
              <a:miter lim="800000"/>
            </a:ln>
            <a:effectLst/>
          </p:spPr>
          <p:txBody>
            <a:bodyPr lIns="91440" t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QA:</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 x M64s</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P30. Shared: 1 x P30,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1 x P6, backup : 2 x P30</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DEV, TST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E32s v3</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3 x P20. Shared: 2 x 1 x P20,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2 x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1 x P6,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backup : 2 x 1 x P20</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Single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a:t>
              </a:r>
            </a:p>
          </p:txBody>
        </p:sp>
        <p:sp>
          <p:nvSpPr>
            <p:cNvPr id="189" name="Oval 188">
              <a:extLst>
                <a:ext uri="{FF2B5EF4-FFF2-40B4-BE49-F238E27FC236}">
                  <a16:creationId xmlns:a16="http://schemas.microsoft.com/office/drawing/2014/main" id="{5AD8F94A-3ABA-4D30-82E4-AB1331F2DDB3}"/>
                </a:ext>
              </a:extLst>
            </p:cNvPr>
            <p:cNvSpPr/>
            <p:nvPr/>
          </p:nvSpPr>
          <p:spPr>
            <a:xfrm>
              <a:off x="9793800" y="4497040"/>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9</a:t>
              </a: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7804673" y="77656"/>
            <a:ext cx="3057273" cy="1888693"/>
            <a:chOff x="10031438" y="3609334"/>
            <a:chExt cx="3088326" cy="1452591"/>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3609334"/>
              <a:ext cx="2841283" cy="1452591"/>
            </a:xfrm>
            <a:prstGeom prst="wedgeRectCallout">
              <a:avLst>
                <a:gd name="adj1" fmla="val 1574"/>
                <a:gd name="adj2" fmla="val 80202"/>
              </a:avLst>
            </a:prstGeom>
            <a:grpFill/>
            <a:ln w="6350" cap="flat" cmpd="sng" algn="ctr">
              <a:solidFill>
                <a:srgbClr val="5B9BD5"/>
              </a:solidFill>
              <a:prstDash val="solid"/>
              <a:miter lim="800000"/>
            </a:ln>
            <a:effectLst/>
          </p:spPr>
          <p:txBody>
            <a:bodyPr rIns="2743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Prod</a:t>
              </a:r>
              <a:r>
                <a:rPr kumimoji="0" lang="en-US" sz="1100" b="1"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M128s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(128-core, 2TB RAM)</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 (Sync)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Data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3 x P30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3TB, 600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Log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2 x P20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(512 GB/150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1TB, 300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Shared </a:t>
              </a:r>
              <a:r>
                <a:rPr lang="en-US" sz="1100" kern="0" dirty="0">
                  <a:solidFill>
                    <a:sysClr val="windowText" lastClr="000000"/>
                  </a:solidFill>
                  <a:latin typeface="Calibri Light" panose="020F0302020204030204"/>
                </a:rPr>
                <a: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2 x 1 x P30 disk (1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Root,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2 x 1 x P6 disk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 2 x P40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-- 1.2 TB (Backup) x 3 generations on 4TB disks</a:t>
              </a:r>
            </a:p>
          </p:txBody>
        </p:sp>
        <p:sp>
          <p:nvSpPr>
            <p:cNvPr id="192" name="Oval 191">
              <a:extLst>
                <a:ext uri="{FF2B5EF4-FFF2-40B4-BE49-F238E27FC236}">
                  <a16:creationId xmlns:a16="http://schemas.microsoft.com/office/drawing/2014/main" id="{67BDAC47-F726-4DA9-B781-115BD157CDAF}"/>
                </a:ext>
              </a:extLst>
            </p:cNvPr>
            <p:cNvSpPr/>
            <p:nvPr/>
          </p:nvSpPr>
          <p:spPr>
            <a:xfrm>
              <a:off x="10031438" y="3836273"/>
              <a:ext cx="204612" cy="187497"/>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807634"/>
            <a:ext cx="1089799" cy="1037080"/>
            <a:chOff x="3999282" y="807634"/>
            <a:chExt cx="1089799" cy="1037080"/>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829056"/>
              <a:ext cx="858419" cy="1015658"/>
            </a:xfrm>
            <a:prstGeom prst="wedgeRectCallout">
              <a:avLst>
                <a:gd name="adj1" fmla="val -2463"/>
                <a:gd name="adj2" fmla="val 8984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Jumpbox</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Patching,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Server</a:t>
              </a:r>
            </a:p>
          </p:txBody>
        </p:sp>
      </p:grpSp>
      <p:sp>
        <p:nvSpPr>
          <p:cNvPr id="123" name="Rectangle 122">
            <a:extLst>
              <a:ext uri="{FF2B5EF4-FFF2-40B4-BE49-F238E27FC236}">
                <a16:creationId xmlns:a16="http://schemas.microsoft.com/office/drawing/2014/main" id="{C1A03B6A-7D67-41B5-930F-CD16FFCD1A04}"/>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124" name="Freeform 78">
            <a:extLst>
              <a:ext uri="{FF2B5EF4-FFF2-40B4-BE49-F238E27FC236}">
                <a16:creationId xmlns:a16="http://schemas.microsoft.com/office/drawing/2014/main" id="{46BD17FE-F33C-43B7-8F41-C1E8E1C28FE6}"/>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pic>
        <p:nvPicPr>
          <p:cNvPr id="125" name="Picture 124">
            <a:extLst>
              <a:ext uri="{FF2B5EF4-FFF2-40B4-BE49-F238E27FC236}">
                <a16:creationId xmlns:a16="http://schemas.microsoft.com/office/drawing/2014/main" id="{2FCBE38F-6349-4180-8138-DED0B9F34F9C}"/>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sp>
        <p:nvSpPr>
          <p:cNvPr id="126" name="TextBox 125">
            <a:extLst>
              <a:ext uri="{FF2B5EF4-FFF2-40B4-BE49-F238E27FC236}">
                <a16:creationId xmlns:a16="http://schemas.microsoft.com/office/drawing/2014/main" id="{695E6B19-366D-4745-9D51-50EF78BE5C7E}"/>
              </a:ext>
            </a:extLst>
          </p:cNvPr>
          <p:cNvSpPr txBox="1"/>
          <p:nvPr/>
        </p:nvSpPr>
        <p:spPr>
          <a:xfrm>
            <a:off x="3347824" y="3114633"/>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27" name="Thought Bubble: Cloud 126">
            <a:extLst>
              <a:ext uri="{FF2B5EF4-FFF2-40B4-BE49-F238E27FC236}">
                <a16:creationId xmlns:a16="http://schemas.microsoft.com/office/drawing/2014/main" id="{23078ADC-3E0A-4EF7-8710-5DBCB049EAE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5C2F777F-852A-4927-8857-0D8D60C1890F}"/>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132" name="Straight Arrow Connector 131">
            <a:extLst>
              <a:ext uri="{FF2B5EF4-FFF2-40B4-BE49-F238E27FC236}">
                <a16:creationId xmlns:a16="http://schemas.microsoft.com/office/drawing/2014/main" id="{FB655BC2-6A19-42E7-A880-C6858C05698C}"/>
              </a:ext>
            </a:extLst>
          </p:cNvPr>
          <p:cNvCxnSpPr>
            <a:cxnSpLocks/>
            <a:stCxn id="123" idx="3"/>
            <a:endCxn id="125"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ular Callout 172">
            <a:extLst>
              <a:ext uri="{FF2B5EF4-FFF2-40B4-BE49-F238E27FC236}">
                <a16:creationId xmlns:a16="http://schemas.microsoft.com/office/drawing/2014/main" id="{38F4C0BC-BF08-43C6-B718-9AE59D6E8212}"/>
              </a:ext>
            </a:extLst>
          </p:cNvPr>
          <p:cNvSpPr/>
          <p:nvPr/>
        </p:nvSpPr>
        <p:spPr>
          <a:xfrm>
            <a:off x="2146161" y="213770"/>
            <a:ext cx="1005910" cy="481509"/>
          </a:xfrm>
          <a:prstGeom prst="wedgeRectCallout">
            <a:avLst>
              <a:gd name="adj1" fmla="val -50754"/>
              <a:gd name="adj2" fmla="val 195016"/>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Site to site</a:t>
            </a:r>
            <a:br>
              <a:rPr lang="en-US" sz="1100" kern="0" dirty="0">
                <a:solidFill>
                  <a:sysClr val="windowText" lastClr="000000"/>
                </a:solidFill>
                <a:latin typeface="+mj-lt"/>
              </a:rPr>
            </a:br>
            <a:r>
              <a:rPr lang="en-US" sz="1100" kern="0" dirty="0">
                <a:solidFill>
                  <a:sysClr val="windowText" lastClr="000000"/>
                </a:solidFill>
                <a:latin typeface="+mj-lt"/>
              </a:rPr>
              <a:t>VPN</a:t>
            </a:r>
            <a:endParaRPr lang="en-US" sz="1100" b="1" kern="0" dirty="0">
              <a:solidFill>
                <a:srgbClr val="FF0000"/>
              </a:solidFill>
              <a:latin typeface="+mj-lt"/>
            </a:endParaRPr>
          </a:p>
        </p:txBody>
      </p:sp>
      <p:sp>
        <p:nvSpPr>
          <p:cNvPr id="135" name="Oval 134">
            <a:extLst>
              <a:ext uri="{FF2B5EF4-FFF2-40B4-BE49-F238E27FC236}">
                <a16:creationId xmlns:a16="http://schemas.microsoft.com/office/drawing/2014/main" id="{C04DF785-E0E5-4170-8B33-709C67379B41}"/>
              </a:ext>
            </a:extLst>
          </p:cNvPr>
          <p:cNvSpPr/>
          <p:nvPr/>
        </p:nvSpPr>
        <p:spPr>
          <a:xfrm>
            <a:off x="1922682" y="23977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grpSp>
        <p:nvGrpSpPr>
          <p:cNvPr id="136" name="Group 135">
            <a:extLst>
              <a:ext uri="{FF2B5EF4-FFF2-40B4-BE49-F238E27FC236}">
                <a16:creationId xmlns:a16="http://schemas.microsoft.com/office/drawing/2014/main" id="{C04DA8DA-1BC5-4E23-9BC8-859D94DFCE45}"/>
              </a:ext>
            </a:extLst>
          </p:cNvPr>
          <p:cNvGrpSpPr/>
          <p:nvPr/>
        </p:nvGrpSpPr>
        <p:grpSpPr>
          <a:xfrm>
            <a:off x="10781182" y="6022017"/>
            <a:ext cx="1113577" cy="743159"/>
            <a:chOff x="4325673" y="6756387"/>
            <a:chExt cx="3003525" cy="743159"/>
          </a:xfrm>
          <a:solidFill>
            <a:srgbClr val="FFFFCC"/>
          </a:solidFill>
        </p:grpSpPr>
        <p:sp>
          <p:nvSpPr>
            <p:cNvPr id="137" name="Rectangular Callout 50">
              <a:extLst>
                <a:ext uri="{FF2B5EF4-FFF2-40B4-BE49-F238E27FC236}">
                  <a16:creationId xmlns:a16="http://schemas.microsoft.com/office/drawing/2014/main" id="{99ABA5B0-076F-4BE9-A47A-13E06222BA29}"/>
                </a:ext>
              </a:extLst>
            </p:cNvPr>
            <p:cNvSpPr/>
            <p:nvPr/>
          </p:nvSpPr>
          <p:spPr>
            <a:xfrm>
              <a:off x="4325673" y="6756387"/>
              <a:ext cx="2350933" cy="743159"/>
            </a:xfrm>
            <a:prstGeom prst="wedgeRectCallout">
              <a:avLst>
                <a:gd name="adj1" fmla="val -5425"/>
                <a:gd name="adj2" fmla="val -170760"/>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Use OMS Log Analytics for monitoring</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sp>
          <p:nvSpPr>
            <p:cNvPr id="138" name="Oval 137">
              <a:extLst>
                <a:ext uri="{FF2B5EF4-FFF2-40B4-BE49-F238E27FC236}">
                  <a16:creationId xmlns:a16="http://schemas.microsoft.com/office/drawing/2014/main" id="{105A0C49-DFED-4EB1-BEE2-A54EE2DE4DF0}"/>
                </a:ext>
              </a:extLst>
            </p:cNvPr>
            <p:cNvSpPr/>
            <p:nvPr/>
          </p:nvSpPr>
          <p:spPr>
            <a:xfrm>
              <a:off x="6813415" y="7079762"/>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spTree>
    <p:extLst>
      <p:ext uri="{BB962C8B-B14F-4D97-AF65-F5344CB8AC3E}">
        <p14:creationId xmlns:p14="http://schemas.microsoft.com/office/powerpoint/2010/main" val="396430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anim calcmode="lin" valueType="num">
                                      <p:cBhvr>
                                        <p:cTn id="13" dur="1000" fill="hold"/>
                                        <p:tgtEl>
                                          <p:spTgt spid="131"/>
                                        </p:tgtEl>
                                        <p:attrNameLst>
                                          <p:attrName>ppt_x</p:attrName>
                                        </p:attrNameLst>
                                      </p:cBhvr>
                                      <p:tavLst>
                                        <p:tav tm="0">
                                          <p:val>
                                            <p:strVal val="#ppt_x"/>
                                          </p:val>
                                        </p:tav>
                                        <p:tav tm="100000">
                                          <p:val>
                                            <p:strVal val="#ppt_x"/>
                                          </p:val>
                                        </p:tav>
                                      </p:tavLst>
                                    </p:anim>
                                    <p:anim calcmode="lin" valueType="num">
                                      <p:cBhvr>
                                        <p:cTn id="14" dur="1000" fill="hold"/>
                                        <p:tgtEl>
                                          <p:spTgt spid="1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anim calcmode="lin" valueType="num">
                                      <p:cBhvr>
                                        <p:cTn id="18" dur="1000" fill="hold"/>
                                        <p:tgtEl>
                                          <p:spTgt spid="132"/>
                                        </p:tgtEl>
                                        <p:attrNameLst>
                                          <p:attrName>ppt_x</p:attrName>
                                        </p:attrNameLst>
                                      </p:cBhvr>
                                      <p:tavLst>
                                        <p:tav tm="0">
                                          <p:val>
                                            <p:strVal val="#ppt_x"/>
                                          </p:val>
                                        </p:tav>
                                        <p:tav tm="100000">
                                          <p:val>
                                            <p:strVal val="#ppt_x"/>
                                          </p:val>
                                        </p:tav>
                                      </p:tavLst>
                                    </p:anim>
                                    <p:anim calcmode="lin" valueType="num">
                                      <p:cBhvr>
                                        <p:cTn id="19" dur="1000" fill="hold"/>
                                        <p:tgtEl>
                                          <p:spTgt spid="1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anim calcmode="lin" valueType="num">
                                      <p:cBhvr>
                                        <p:cTn id="23" dur="1000" fill="hold"/>
                                        <p:tgtEl>
                                          <p:spTgt spid="125"/>
                                        </p:tgtEl>
                                        <p:attrNameLst>
                                          <p:attrName>ppt_x</p:attrName>
                                        </p:attrNameLst>
                                      </p:cBhvr>
                                      <p:tavLst>
                                        <p:tav tm="0">
                                          <p:val>
                                            <p:strVal val="#ppt_x"/>
                                          </p:val>
                                        </p:tav>
                                        <p:tav tm="100000">
                                          <p:val>
                                            <p:strVal val="#ppt_x"/>
                                          </p:val>
                                        </p:tav>
                                      </p:tavLst>
                                    </p:anim>
                                    <p:anim calcmode="lin" valueType="num">
                                      <p:cBhvr>
                                        <p:cTn id="24" dur="1000" fill="hold"/>
                                        <p:tgtEl>
                                          <p:spTgt spid="1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1000"/>
                                        <p:tgtEl>
                                          <p:spTgt spid="134"/>
                                        </p:tgtEl>
                                      </p:cBhvr>
                                    </p:animEffect>
                                    <p:anim calcmode="lin" valueType="num">
                                      <p:cBhvr>
                                        <p:cTn id="33" dur="1000" fill="hold"/>
                                        <p:tgtEl>
                                          <p:spTgt spid="134"/>
                                        </p:tgtEl>
                                        <p:attrNameLst>
                                          <p:attrName>ppt_x</p:attrName>
                                        </p:attrNameLst>
                                      </p:cBhvr>
                                      <p:tavLst>
                                        <p:tav tm="0">
                                          <p:val>
                                            <p:strVal val="#ppt_x"/>
                                          </p:val>
                                        </p:tav>
                                        <p:tav tm="100000">
                                          <p:val>
                                            <p:strVal val="#ppt_x"/>
                                          </p:val>
                                        </p:tav>
                                      </p:tavLst>
                                    </p:anim>
                                    <p:anim calcmode="lin" valueType="num">
                                      <p:cBhvr>
                                        <p:cTn id="34" dur="1000" fill="hold"/>
                                        <p:tgtEl>
                                          <p:spTgt spid="1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1000"/>
                                        <p:tgtEl>
                                          <p:spTgt spid="135"/>
                                        </p:tgtEl>
                                      </p:cBhvr>
                                    </p:animEffect>
                                    <p:anim calcmode="lin" valueType="num">
                                      <p:cBhvr>
                                        <p:cTn id="38" dur="1000" fill="hold"/>
                                        <p:tgtEl>
                                          <p:spTgt spid="135"/>
                                        </p:tgtEl>
                                        <p:attrNameLst>
                                          <p:attrName>ppt_x</p:attrName>
                                        </p:attrNameLst>
                                      </p:cBhvr>
                                      <p:tavLst>
                                        <p:tav tm="0">
                                          <p:val>
                                            <p:strVal val="#ppt_x"/>
                                          </p:val>
                                        </p:tav>
                                        <p:tav tm="100000">
                                          <p:val>
                                            <p:strVal val="#ppt_x"/>
                                          </p:val>
                                        </p:tav>
                                      </p:tavLst>
                                    </p:anim>
                                    <p:anim calcmode="lin" valueType="num">
                                      <p:cBhvr>
                                        <p:cTn id="39"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4"/>
                                        </p:tgtEl>
                                        <p:attrNameLst>
                                          <p:attrName>style.visibility</p:attrName>
                                        </p:attrNameLst>
                                      </p:cBhvr>
                                      <p:to>
                                        <p:strVal val="visible"/>
                                      </p:to>
                                    </p:set>
                                    <p:animEffect transition="in" filter="fade">
                                      <p:cBhvr>
                                        <p:cTn id="44" dur="1000"/>
                                        <p:tgtEl>
                                          <p:spTgt spid="254"/>
                                        </p:tgtEl>
                                      </p:cBhvr>
                                    </p:animEffect>
                                    <p:anim calcmode="lin" valueType="num">
                                      <p:cBhvr>
                                        <p:cTn id="45" dur="1000" fill="hold"/>
                                        <p:tgtEl>
                                          <p:spTgt spid="254"/>
                                        </p:tgtEl>
                                        <p:attrNameLst>
                                          <p:attrName>ppt_x</p:attrName>
                                        </p:attrNameLst>
                                      </p:cBhvr>
                                      <p:tavLst>
                                        <p:tav tm="0">
                                          <p:val>
                                            <p:strVal val="#ppt_x"/>
                                          </p:val>
                                        </p:tav>
                                        <p:tav tm="100000">
                                          <p:val>
                                            <p:strVal val="#ppt_x"/>
                                          </p:val>
                                        </p:tav>
                                      </p:tavLst>
                                    </p:anim>
                                    <p:anim calcmode="lin" valueType="num">
                                      <p:cBhvr>
                                        <p:cTn id="46" dur="1000" fill="hold"/>
                                        <p:tgtEl>
                                          <p:spTgt spid="2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5"/>
                                        </p:tgtEl>
                                        <p:attrNameLst>
                                          <p:attrName>style.visibility</p:attrName>
                                        </p:attrNameLst>
                                      </p:cBhvr>
                                      <p:to>
                                        <p:strVal val="visible"/>
                                      </p:to>
                                    </p:set>
                                    <p:animEffect transition="in" filter="fade">
                                      <p:cBhvr>
                                        <p:cTn id="49" dur="1000"/>
                                        <p:tgtEl>
                                          <p:spTgt spid="255"/>
                                        </p:tgtEl>
                                      </p:cBhvr>
                                    </p:animEffect>
                                    <p:anim calcmode="lin" valueType="num">
                                      <p:cBhvr>
                                        <p:cTn id="50" dur="1000" fill="hold"/>
                                        <p:tgtEl>
                                          <p:spTgt spid="255"/>
                                        </p:tgtEl>
                                        <p:attrNameLst>
                                          <p:attrName>ppt_x</p:attrName>
                                        </p:attrNameLst>
                                      </p:cBhvr>
                                      <p:tavLst>
                                        <p:tav tm="0">
                                          <p:val>
                                            <p:strVal val="#ppt_x"/>
                                          </p:val>
                                        </p:tav>
                                        <p:tav tm="100000">
                                          <p:val>
                                            <p:strVal val="#ppt_x"/>
                                          </p:val>
                                        </p:tav>
                                      </p:tavLst>
                                    </p:anim>
                                    <p:anim calcmode="lin" valueType="num">
                                      <p:cBhvr>
                                        <p:cTn id="51" dur="1000" fill="hold"/>
                                        <p:tgtEl>
                                          <p:spTgt spid="25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1000"/>
                                        <p:tgtEl>
                                          <p:spTgt spid="252"/>
                                        </p:tgtEl>
                                      </p:cBhvr>
                                    </p:animEffect>
                                    <p:anim calcmode="lin" valueType="num">
                                      <p:cBhvr>
                                        <p:cTn id="55" dur="1000" fill="hold"/>
                                        <p:tgtEl>
                                          <p:spTgt spid="252"/>
                                        </p:tgtEl>
                                        <p:attrNameLst>
                                          <p:attrName>ppt_x</p:attrName>
                                        </p:attrNameLst>
                                      </p:cBhvr>
                                      <p:tavLst>
                                        <p:tav tm="0">
                                          <p:val>
                                            <p:strVal val="#ppt_x"/>
                                          </p:val>
                                        </p:tav>
                                        <p:tav tm="100000">
                                          <p:val>
                                            <p:strVal val="#ppt_x"/>
                                          </p:val>
                                        </p:tav>
                                      </p:tavLst>
                                    </p:anim>
                                    <p:anim calcmode="lin" valueType="num">
                                      <p:cBhvr>
                                        <p:cTn id="56" dur="1000" fill="hold"/>
                                        <p:tgtEl>
                                          <p:spTgt spid="25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1"/>
                                        </p:tgtEl>
                                        <p:attrNameLst>
                                          <p:attrName>style.visibility</p:attrName>
                                        </p:attrNameLst>
                                      </p:cBhvr>
                                      <p:to>
                                        <p:strVal val="visible"/>
                                      </p:to>
                                    </p:set>
                                    <p:animEffect transition="in" filter="fade">
                                      <p:cBhvr>
                                        <p:cTn id="59" dur="1000"/>
                                        <p:tgtEl>
                                          <p:spTgt spid="261"/>
                                        </p:tgtEl>
                                      </p:cBhvr>
                                    </p:animEffect>
                                    <p:anim calcmode="lin" valueType="num">
                                      <p:cBhvr>
                                        <p:cTn id="60" dur="1000" fill="hold"/>
                                        <p:tgtEl>
                                          <p:spTgt spid="261"/>
                                        </p:tgtEl>
                                        <p:attrNameLst>
                                          <p:attrName>ppt_x</p:attrName>
                                        </p:attrNameLst>
                                      </p:cBhvr>
                                      <p:tavLst>
                                        <p:tav tm="0">
                                          <p:val>
                                            <p:strVal val="#ppt_x"/>
                                          </p:val>
                                        </p:tav>
                                        <p:tav tm="100000">
                                          <p:val>
                                            <p:strVal val="#ppt_x"/>
                                          </p:val>
                                        </p:tav>
                                      </p:tavLst>
                                    </p:anim>
                                    <p:anim calcmode="lin" valueType="num">
                                      <p:cBhvr>
                                        <p:cTn id="61" dur="1000" fill="hold"/>
                                        <p:tgtEl>
                                          <p:spTgt spid="26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11"/>
                                        </p:tgtEl>
                                        <p:attrNameLst>
                                          <p:attrName>style.visibility</p:attrName>
                                        </p:attrNameLst>
                                      </p:cBhvr>
                                      <p:to>
                                        <p:strVal val="visible"/>
                                      </p:to>
                                    </p:set>
                                    <p:animEffect transition="in" filter="fade">
                                      <p:cBhvr>
                                        <p:cTn id="64" dur="1000"/>
                                        <p:tgtEl>
                                          <p:spTgt spid="211"/>
                                        </p:tgtEl>
                                      </p:cBhvr>
                                    </p:animEffect>
                                    <p:anim calcmode="lin" valueType="num">
                                      <p:cBhvr>
                                        <p:cTn id="65" dur="1000" fill="hold"/>
                                        <p:tgtEl>
                                          <p:spTgt spid="211"/>
                                        </p:tgtEl>
                                        <p:attrNameLst>
                                          <p:attrName>ppt_x</p:attrName>
                                        </p:attrNameLst>
                                      </p:cBhvr>
                                      <p:tavLst>
                                        <p:tav tm="0">
                                          <p:val>
                                            <p:strVal val="#ppt_x"/>
                                          </p:val>
                                        </p:tav>
                                        <p:tav tm="100000">
                                          <p:val>
                                            <p:strVal val="#ppt_x"/>
                                          </p:val>
                                        </p:tav>
                                      </p:tavLst>
                                    </p:anim>
                                    <p:anim calcmode="lin" valueType="num">
                                      <p:cBhvr>
                                        <p:cTn id="66" dur="1000" fill="hold"/>
                                        <p:tgtEl>
                                          <p:spTgt spid="21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fade">
                                      <p:cBhvr>
                                        <p:cTn id="69" dur="1000"/>
                                        <p:tgtEl>
                                          <p:spTgt spid="251"/>
                                        </p:tgtEl>
                                      </p:cBhvr>
                                    </p:animEffect>
                                    <p:anim calcmode="lin" valueType="num">
                                      <p:cBhvr>
                                        <p:cTn id="70" dur="1000" fill="hold"/>
                                        <p:tgtEl>
                                          <p:spTgt spid="251"/>
                                        </p:tgtEl>
                                        <p:attrNameLst>
                                          <p:attrName>ppt_x</p:attrName>
                                        </p:attrNameLst>
                                      </p:cBhvr>
                                      <p:tavLst>
                                        <p:tav tm="0">
                                          <p:val>
                                            <p:strVal val="#ppt_x"/>
                                          </p:val>
                                        </p:tav>
                                        <p:tav tm="100000">
                                          <p:val>
                                            <p:strVal val="#ppt_x"/>
                                          </p:val>
                                        </p:tav>
                                      </p:tavLst>
                                    </p:anim>
                                    <p:anim calcmode="lin" valueType="num">
                                      <p:cBhvr>
                                        <p:cTn id="71" dur="1000" fill="hold"/>
                                        <p:tgtEl>
                                          <p:spTgt spid="25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1000"/>
                                        <p:tgtEl>
                                          <p:spTgt spid="96"/>
                                        </p:tgtEl>
                                      </p:cBhvr>
                                    </p:animEffect>
                                    <p:anim calcmode="lin" valueType="num">
                                      <p:cBhvr>
                                        <p:cTn id="75" dur="1000" fill="hold"/>
                                        <p:tgtEl>
                                          <p:spTgt spid="96"/>
                                        </p:tgtEl>
                                        <p:attrNameLst>
                                          <p:attrName>ppt_x</p:attrName>
                                        </p:attrNameLst>
                                      </p:cBhvr>
                                      <p:tavLst>
                                        <p:tav tm="0">
                                          <p:val>
                                            <p:strVal val="#ppt_x"/>
                                          </p:val>
                                        </p:tav>
                                        <p:tav tm="100000">
                                          <p:val>
                                            <p:strVal val="#ppt_x"/>
                                          </p:val>
                                        </p:tav>
                                      </p:tavLst>
                                    </p:anim>
                                    <p:anim calcmode="lin" valueType="num">
                                      <p:cBhvr>
                                        <p:cTn id="76" dur="1000" fill="hold"/>
                                        <p:tgtEl>
                                          <p:spTgt spid="9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20"/>
                                        </p:tgtEl>
                                        <p:attrNameLst>
                                          <p:attrName>style.visibility</p:attrName>
                                        </p:attrNameLst>
                                      </p:cBhvr>
                                      <p:to>
                                        <p:strVal val="visible"/>
                                      </p:to>
                                    </p:set>
                                    <p:animEffect transition="in" filter="fade">
                                      <p:cBhvr>
                                        <p:cTn id="79" dur="1000"/>
                                        <p:tgtEl>
                                          <p:spTgt spid="220"/>
                                        </p:tgtEl>
                                      </p:cBhvr>
                                    </p:animEffect>
                                    <p:anim calcmode="lin" valueType="num">
                                      <p:cBhvr>
                                        <p:cTn id="80" dur="1000" fill="hold"/>
                                        <p:tgtEl>
                                          <p:spTgt spid="220"/>
                                        </p:tgtEl>
                                        <p:attrNameLst>
                                          <p:attrName>ppt_x</p:attrName>
                                        </p:attrNameLst>
                                      </p:cBhvr>
                                      <p:tavLst>
                                        <p:tav tm="0">
                                          <p:val>
                                            <p:strVal val="#ppt_x"/>
                                          </p:val>
                                        </p:tav>
                                        <p:tav tm="100000">
                                          <p:val>
                                            <p:strVal val="#ppt_x"/>
                                          </p:val>
                                        </p:tav>
                                      </p:tavLst>
                                    </p:anim>
                                    <p:anim calcmode="lin" valueType="num">
                                      <p:cBhvr>
                                        <p:cTn id="81" dur="1000" fill="hold"/>
                                        <p:tgtEl>
                                          <p:spTgt spid="22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83"/>
                                        </p:tgtEl>
                                        <p:attrNameLst>
                                          <p:attrName>style.visibility</p:attrName>
                                        </p:attrNameLst>
                                      </p:cBhvr>
                                      <p:to>
                                        <p:strVal val="visible"/>
                                      </p:to>
                                    </p:set>
                                    <p:animEffect transition="in" filter="fade">
                                      <p:cBhvr>
                                        <p:cTn id="84" dur="1000"/>
                                        <p:tgtEl>
                                          <p:spTgt spid="183"/>
                                        </p:tgtEl>
                                      </p:cBhvr>
                                    </p:animEffect>
                                    <p:anim calcmode="lin" valueType="num">
                                      <p:cBhvr>
                                        <p:cTn id="85" dur="1000" fill="hold"/>
                                        <p:tgtEl>
                                          <p:spTgt spid="183"/>
                                        </p:tgtEl>
                                        <p:attrNameLst>
                                          <p:attrName>ppt_x</p:attrName>
                                        </p:attrNameLst>
                                      </p:cBhvr>
                                      <p:tavLst>
                                        <p:tav tm="0">
                                          <p:val>
                                            <p:strVal val="#ppt_x"/>
                                          </p:val>
                                        </p:tav>
                                        <p:tav tm="100000">
                                          <p:val>
                                            <p:strVal val="#ppt_x"/>
                                          </p:val>
                                        </p:tav>
                                      </p:tavLst>
                                    </p:anim>
                                    <p:anim calcmode="lin" valueType="num">
                                      <p:cBhvr>
                                        <p:cTn id="8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1000"/>
                                        <p:tgtEl>
                                          <p:spTgt spid="193"/>
                                        </p:tgtEl>
                                      </p:cBhvr>
                                    </p:animEffect>
                                    <p:anim calcmode="lin" valueType="num">
                                      <p:cBhvr>
                                        <p:cTn id="92" dur="1000" fill="hold"/>
                                        <p:tgtEl>
                                          <p:spTgt spid="193"/>
                                        </p:tgtEl>
                                        <p:attrNameLst>
                                          <p:attrName>ppt_x</p:attrName>
                                        </p:attrNameLst>
                                      </p:cBhvr>
                                      <p:tavLst>
                                        <p:tav tm="0">
                                          <p:val>
                                            <p:strVal val="#ppt_x"/>
                                          </p:val>
                                        </p:tav>
                                        <p:tav tm="100000">
                                          <p:val>
                                            <p:strVal val="#ppt_x"/>
                                          </p:val>
                                        </p:tav>
                                      </p:tavLst>
                                    </p:anim>
                                    <p:anim calcmode="lin" valueType="num">
                                      <p:cBhvr>
                                        <p:cTn id="93" dur="1000" fill="hold"/>
                                        <p:tgtEl>
                                          <p:spTgt spid="19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66"/>
                                        </p:tgtEl>
                                        <p:attrNameLst>
                                          <p:attrName>style.visibility</p:attrName>
                                        </p:attrNameLst>
                                      </p:cBhvr>
                                      <p:to>
                                        <p:strVal val="visible"/>
                                      </p:to>
                                    </p:set>
                                    <p:animEffect transition="in" filter="fade">
                                      <p:cBhvr>
                                        <p:cTn id="96" dur="1000"/>
                                        <p:tgtEl>
                                          <p:spTgt spid="266"/>
                                        </p:tgtEl>
                                      </p:cBhvr>
                                    </p:animEffect>
                                    <p:anim calcmode="lin" valueType="num">
                                      <p:cBhvr>
                                        <p:cTn id="97" dur="1000" fill="hold"/>
                                        <p:tgtEl>
                                          <p:spTgt spid="266"/>
                                        </p:tgtEl>
                                        <p:attrNameLst>
                                          <p:attrName>ppt_x</p:attrName>
                                        </p:attrNameLst>
                                      </p:cBhvr>
                                      <p:tavLst>
                                        <p:tav tm="0">
                                          <p:val>
                                            <p:strVal val="#ppt_x"/>
                                          </p:val>
                                        </p:tav>
                                        <p:tav tm="100000">
                                          <p:val>
                                            <p:strVal val="#ppt_x"/>
                                          </p:val>
                                        </p:tav>
                                      </p:tavLst>
                                    </p:anim>
                                    <p:anim calcmode="lin" valueType="num">
                                      <p:cBhvr>
                                        <p:cTn id="98" dur="1000" fill="hold"/>
                                        <p:tgtEl>
                                          <p:spTgt spid="266"/>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67"/>
                                        </p:tgtEl>
                                        <p:attrNameLst>
                                          <p:attrName>style.visibility</p:attrName>
                                        </p:attrNameLst>
                                      </p:cBhvr>
                                      <p:to>
                                        <p:strVal val="visible"/>
                                      </p:to>
                                    </p:set>
                                    <p:animEffect transition="in" filter="fade">
                                      <p:cBhvr>
                                        <p:cTn id="101" dur="1000"/>
                                        <p:tgtEl>
                                          <p:spTgt spid="267"/>
                                        </p:tgtEl>
                                      </p:cBhvr>
                                    </p:animEffect>
                                    <p:anim calcmode="lin" valueType="num">
                                      <p:cBhvr>
                                        <p:cTn id="102" dur="1000" fill="hold"/>
                                        <p:tgtEl>
                                          <p:spTgt spid="267"/>
                                        </p:tgtEl>
                                        <p:attrNameLst>
                                          <p:attrName>ppt_x</p:attrName>
                                        </p:attrNameLst>
                                      </p:cBhvr>
                                      <p:tavLst>
                                        <p:tav tm="0">
                                          <p:val>
                                            <p:strVal val="#ppt_x"/>
                                          </p:val>
                                        </p:tav>
                                        <p:tav tm="100000">
                                          <p:val>
                                            <p:strVal val="#ppt_x"/>
                                          </p:val>
                                        </p:tav>
                                      </p:tavLst>
                                    </p:anim>
                                    <p:anim calcmode="lin" valueType="num">
                                      <p:cBhvr>
                                        <p:cTn id="103" dur="1000" fill="hold"/>
                                        <p:tgtEl>
                                          <p:spTgt spid="26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1000"/>
                                        <p:tgtEl>
                                          <p:spTgt spid="8"/>
                                        </p:tgtEl>
                                      </p:cBhvr>
                                    </p:animEffect>
                                    <p:anim calcmode="lin" valueType="num">
                                      <p:cBhvr>
                                        <p:cTn id="107" dur="1000" fill="hold"/>
                                        <p:tgtEl>
                                          <p:spTgt spid="8"/>
                                        </p:tgtEl>
                                        <p:attrNameLst>
                                          <p:attrName>ppt_x</p:attrName>
                                        </p:attrNameLst>
                                      </p:cBhvr>
                                      <p:tavLst>
                                        <p:tav tm="0">
                                          <p:val>
                                            <p:strVal val="#ppt_x"/>
                                          </p:val>
                                        </p:tav>
                                        <p:tav tm="100000">
                                          <p:val>
                                            <p:strVal val="#ppt_x"/>
                                          </p:val>
                                        </p:tav>
                                      </p:tavLst>
                                    </p:anim>
                                    <p:anim calcmode="lin" valueType="num">
                                      <p:cBhvr>
                                        <p:cTn id="108" dur="1000" fill="hold"/>
                                        <p:tgtEl>
                                          <p:spTgt spid="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69"/>
                                        </p:tgtEl>
                                        <p:attrNameLst>
                                          <p:attrName>style.visibility</p:attrName>
                                        </p:attrNameLst>
                                      </p:cBhvr>
                                      <p:to>
                                        <p:strVal val="visible"/>
                                      </p:to>
                                    </p:set>
                                    <p:animEffect transition="in" filter="fade">
                                      <p:cBhvr>
                                        <p:cTn id="111" dur="1000"/>
                                        <p:tgtEl>
                                          <p:spTgt spid="269"/>
                                        </p:tgtEl>
                                      </p:cBhvr>
                                    </p:animEffect>
                                    <p:anim calcmode="lin" valueType="num">
                                      <p:cBhvr>
                                        <p:cTn id="112" dur="1000" fill="hold"/>
                                        <p:tgtEl>
                                          <p:spTgt spid="269"/>
                                        </p:tgtEl>
                                        <p:attrNameLst>
                                          <p:attrName>ppt_x</p:attrName>
                                        </p:attrNameLst>
                                      </p:cBhvr>
                                      <p:tavLst>
                                        <p:tav tm="0">
                                          <p:val>
                                            <p:strVal val="#ppt_x"/>
                                          </p:val>
                                        </p:tav>
                                        <p:tav tm="100000">
                                          <p:val>
                                            <p:strVal val="#ppt_x"/>
                                          </p:val>
                                        </p:tav>
                                      </p:tavLst>
                                    </p:anim>
                                    <p:anim calcmode="lin" valueType="num">
                                      <p:cBhvr>
                                        <p:cTn id="113" dur="1000" fill="hold"/>
                                        <p:tgtEl>
                                          <p:spTgt spid="26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68"/>
                                        </p:tgtEl>
                                        <p:attrNameLst>
                                          <p:attrName>style.visibility</p:attrName>
                                        </p:attrNameLst>
                                      </p:cBhvr>
                                      <p:to>
                                        <p:strVal val="visible"/>
                                      </p:to>
                                    </p:set>
                                    <p:animEffect transition="in" filter="fade">
                                      <p:cBhvr>
                                        <p:cTn id="116" dur="1000"/>
                                        <p:tgtEl>
                                          <p:spTgt spid="268"/>
                                        </p:tgtEl>
                                      </p:cBhvr>
                                    </p:animEffect>
                                    <p:anim calcmode="lin" valueType="num">
                                      <p:cBhvr>
                                        <p:cTn id="117" dur="1000" fill="hold"/>
                                        <p:tgtEl>
                                          <p:spTgt spid="268"/>
                                        </p:tgtEl>
                                        <p:attrNameLst>
                                          <p:attrName>ppt_x</p:attrName>
                                        </p:attrNameLst>
                                      </p:cBhvr>
                                      <p:tavLst>
                                        <p:tav tm="0">
                                          <p:val>
                                            <p:strVal val="#ppt_x"/>
                                          </p:val>
                                        </p:tav>
                                        <p:tav tm="100000">
                                          <p:val>
                                            <p:strVal val="#ppt_x"/>
                                          </p:val>
                                        </p:tav>
                                      </p:tavLst>
                                    </p:anim>
                                    <p:anim calcmode="lin" valueType="num">
                                      <p:cBhvr>
                                        <p:cTn id="118" dur="1000" fill="hold"/>
                                        <p:tgtEl>
                                          <p:spTgt spid="26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fade">
                                      <p:cBhvr>
                                        <p:cTn id="121" dur="1000"/>
                                        <p:tgtEl>
                                          <p:spTgt spid="215"/>
                                        </p:tgtEl>
                                      </p:cBhvr>
                                    </p:animEffect>
                                    <p:anim calcmode="lin" valueType="num">
                                      <p:cBhvr>
                                        <p:cTn id="122" dur="1000" fill="hold"/>
                                        <p:tgtEl>
                                          <p:spTgt spid="215"/>
                                        </p:tgtEl>
                                        <p:attrNameLst>
                                          <p:attrName>ppt_x</p:attrName>
                                        </p:attrNameLst>
                                      </p:cBhvr>
                                      <p:tavLst>
                                        <p:tav tm="0">
                                          <p:val>
                                            <p:strVal val="#ppt_x"/>
                                          </p:val>
                                        </p:tav>
                                        <p:tav tm="100000">
                                          <p:val>
                                            <p:strVal val="#ppt_x"/>
                                          </p:val>
                                        </p:tav>
                                      </p:tavLst>
                                    </p:anim>
                                    <p:anim calcmode="lin" valueType="num">
                                      <p:cBhvr>
                                        <p:cTn id="123"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282"/>
                                        </p:tgtEl>
                                        <p:attrNameLst>
                                          <p:attrName>style.visibility</p:attrName>
                                        </p:attrNameLst>
                                      </p:cBhvr>
                                      <p:to>
                                        <p:strVal val="visible"/>
                                      </p:to>
                                    </p:set>
                                    <p:animEffect transition="in" filter="fade">
                                      <p:cBhvr>
                                        <p:cTn id="128" dur="1000"/>
                                        <p:tgtEl>
                                          <p:spTgt spid="282"/>
                                        </p:tgtEl>
                                      </p:cBhvr>
                                    </p:animEffect>
                                    <p:anim calcmode="lin" valueType="num">
                                      <p:cBhvr>
                                        <p:cTn id="129" dur="1000" fill="hold"/>
                                        <p:tgtEl>
                                          <p:spTgt spid="282"/>
                                        </p:tgtEl>
                                        <p:attrNameLst>
                                          <p:attrName>ppt_x</p:attrName>
                                        </p:attrNameLst>
                                      </p:cBhvr>
                                      <p:tavLst>
                                        <p:tav tm="0">
                                          <p:val>
                                            <p:strVal val="#ppt_x"/>
                                          </p:val>
                                        </p:tav>
                                        <p:tav tm="100000">
                                          <p:val>
                                            <p:strVal val="#ppt_x"/>
                                          </p:val>
                                        </p:tav>
                                      </p:tavLst>
                                    </p:anim>
                                    <p:anim calcmode="lin" valueType="num">
                                      <p:cBhvr>
                                        <p:cTn id="130" dur="1000" fill="hold"/>
                                        <p:tgtEl>
                                          <p:spTgt spid="282"/>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83"/>
                                        </p:tgtEl>
                                        <p:attrNameLst>
                                          <p:attrName>style.visibility</p:attrName>
                                        </p:attrNameLst>
                                      </p:cBhvr>
                                      <p:to>
                                        <p:strVal val="visible"/>
                                      </p:to>
                                    </p:set>
                                    <p:animEffect transition="in" filter="fade">
                                      <p:cBhvr>
                                        <p:cTn id="133" dur="1000"/>
                                        <p:tgtEl>
                                          <p:spTgt spid="283"/>
                                        </p:tgtEl>
                                      </p:cBhvr>
                                    </p:animEffect>
                                    <p:anim calcmode="lin" valueType="num">
                                      <p:cBhvr>
                                        <p:cTn id="134" dur="1000" fill="hold"/>
                                        <p:tgtEl>
                                          <p:spTgt spid="283"/>
                                        </p:tgtEl>
                                        <p:attrNameLst>
                                          <p:attrName>ppt_x</p:attrName>
                                        </p:attrNameLst>
                                      </p:cBhvr>
                                      <p:tavLst>
                                        <p:tav tm="0">
                                          <p:val>
                                            <p:strVal val="#ppt_x"/>
                                          </p:val>
                                        </p:tav>
                                        <p:tav tm="100000">
                                          <p:val>
                                            <p:strVal val="#ppt_x"/>
                                          </p:val>
                                        </p:tav>
                                      </p:tavLst>
                                    </p:anim>
                                    <p:anim calcmode="lin" valueType="num">
                                      <p:cBhvr>
                                        <p:cTn id="135" dur="1000" fill="hold"/>
                                        <p:tgtEl>
                                          <p:spTgt spid="283"/>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84"/>
                                        </p:tgtEl>
                                        <p:attrNameLst>
                                          <p:attrName>style.visibility</p:attrName>
                                        </p:attrNameLst>
                                      </p:cBhvr>
                                      <p:to>
                                        <p:strVal val="visible"/>
                                      </p:to>
                                    </p:set>
                                    <p:animEffect transition="in" filter="fade">
                                      <p:cBhvr>
                                        <p:cTn id="138" dur="1000"/>
                                        <p:tgtEl>
                                          <p:spTgt spid="284"/>
                                        </p:tgtEl>
                                      </p:cBhvr>
                                    </p:animEffect>
                                    <p:anim calcmode="lin" valueType="num">
                                      <p:cBhvr>
                                        <p:cTn id="139" dur="1000" fill="hold"/>
                                        <p:tgtEl>
                                          <p:spTgt spid="284"/>
                                        </p:tgtEl>
                                        <p:attrNameLst>
                                          <p:attrName>ppt_x</p:attrName>
                                        </p:attrNameLst>
                                      </p:cBhvr>
                                      <p:tavLst>
                                        <p:tav tm="0">
                                          <p:val>
                                            <p:strVal val="#ppt_x"/>
                                          </p:val>
                                        </p:tav>
                                        <p:tav tm="100000">
                                          <p:val>
                                            <p:strVal val="#ppt_x"/>
                                          </p:val>
                                        </p:tav>
                                      </p:tavLst>
                                    </p:anim>
                                    <p:anim calcmode="lin" valueType="num">
                                      <p:cBhvr>
                                        <p:cTn id="140" dur="1000" fill="hold"/>
                                        <p:tgtEl>
                                          <p:spTgt spid="284"/>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285"/>
                                        </p:tgtEl>
                                        <p:attrNameLst>
                                          <p:attrName>style.visibility</p:attrName>
                                        </p:attrNameLst>
                                      </p:cBhvr>
                                      <p:to>
                                        <p:strVal val="visible"/>
                                      </p:to>
                                    </p:set>
                                    <p:animEffect transition="in" filter="fade">
                                      <p:cBhvr>
                                        <p:cTn id="143" dur="1000"/>
                                        <p:tgtEl>
                                          <p:spTgt spid="285"/>
                                        </p:tgtEl>
                                      </p:cBhvr>
                                    </p:animEffect>
                                    <p:anim calcmode="lin" valueType="num">
                                      <p:cBhvr>
                                        <p:cTn id="144" dur="1000" fill="hold"/>
                                        <p:tgtEl>
                                          <p:spTgt spid="285"/>
                                        </p:tgtEl>
                                        <p:attrNameLst>
                                          <p:attrName>ppt_x</p:attrName>
                                        </p:attrNameLst>
                                      </p:cBhvr>
                                      <p:tavLst>
                                        <p:tav tm="0">
                                          <p:val>
                                            <p:strVal val="#ppt_x"/>
                                          </p:val>
                                        </p:tav>
                                        <p:tav tm="100000">
                                          <p:val>
                                            <p:strVal val="#ppt_x"/>
                                          </p:val>
                                        </p:tav>
                                      </p:tavLst>
                                    </p:anim>
                                    <p:anim calcmode="lin" valueType="num">
                                      <p:cBhvr>
                                        <p:cTn id="145" dur="1000" fill="hold"/>
                                        <p:tgtEl>
                                          <p:spTgt spid="285"/>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86"/>
                                        </p:tgtEl>
                                        <p:attrNameLst>
                                          <p:attrName>style.visibility</p:attrName>
                                        </p:attrNameLst>
                                      </p:cBhvr>
                                      <p:to>
                                        <p:strVal val="visible"/>
                                      </p:to>
                                    </p:set>
                                    <p:animEffect transition="in" filter="fade">
                                      <p:cBhvr>
                                        <p:cTn id="148" dur="1000"/>
                                        <p:tgtEl>
                                          <p:spTgt spid="286"/>
                                        </p:tgtEl>
                                      </p:cBhvr>
                                    </p:animEffect>
                                    <p:anim calcmode="lin" valueType="num">
                                      <p:cBhvr>
                                        <p:cTn id="149" dur="1000" fill="hold"/>
                                        <p:tgtEl>
                                          <p:spTgt spid="286"/>
                                        </p:tgtEl>
                                        <p:attrNameLst>
                                          <p:attrName>ppt_x</p:attrName>
                                        </p:attrNameLst>
                                      </p:cBhvr>
                                      <p:tavLst>
                                        <p:tav tm="0">
                                          <p:val>
                                            <p:strVal val="#ppt_x"/>
                                          </p:val>
                                        </p:tav>
                                        <p:tav tm="100000">
                                          <p:val>
                                            <p:strVal val="#ppt_x"/>
                                          </p:val>
                                        </p:tav>
                                      </p:tavLst>
                                    </p:anim>
                                    <p:anim calcmode="lin" valueType="num">
                                      <p:cBhvr>
                                        <p:cTn id="150" dur="1000" fill="hold"/>
                                        <p:tgtEl>
                                          <p:spTgt spid="286"/>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87"/>
                                        </p:tgtEl>
                                        <p:attrNameLst>
                                          <p:attrName>style.visibility</p:attrName>
                                        </p:attrNameLst>
                                      </p:cBhvr>
                                      <p:to>
                                        <p:strVal val="visible"/>
                                      </p:to>
                                    </p:set>
                                    <p:animEffect transition="in" filter="fade">
                                      <p:cBhvr>
                                        <p:cTn id="153" dur="1000"/>
                                        <p:tgtEl>
                                          <p:spTgt spid="287"/>
                                        </p:tgtEl>
                                      </p:cBhvr>
                                    </p:animEffect>
                                    <p:anim calcmode="lin" valueType="num">
                                      <p:cBhvr>
                                        <p:cTn id="154" dur="1000" fill="hold"/>
                                        <p:tgtEl>
                                          <p:spTgt spid="287"/>
                                        </p:tgtEl>
                                        <p:attrNameLst>
                                          <p:attrName>ppt_x</p:attrName>
                                        </p:attrNameLst>
                                      </p:cBhvr>
                                      <p:tavLst>
                                        <p:tav tm="0">
                                          <p:val>
                                            <p:strVal val="#ppt_x"/>
                                          </p:val>
                                        </p:tav>
                                        <p:tav tm="100000">
                                          <p:val>
                                            <p:strVal val="#ppt_x"/>
                                          </p:val>
                                        </p:tav>
                                      </p:tavLst>
                                    </p:anim>
                                    <p:anim calcmode="lin" valueType="num">
                                      <p:cBhvr>
                                        <p:cTn id="155" dur="1000" fill="hold"/>
                                        <p:tgtEl>
                                          <p:spTgt spid="28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288"/>
                                        </p:tgtEl>
                                        <p:attrNameLst>
                                          <p:attrName>style.visibility</p:attrName>
                                        </p:attrNameLst>
                                      </p:cBhvr>
                                      <p:to>
                                        <p:strVal val="visible"/>
                                      </p:to>
                                    </p:set>
                                    <p:animEffect transition="in" filter="fade">
                                      <p:cBhvr>
                                        <p:cTn id="158" dur="1000"/>
                                        <p:tgtEl>
                                          <p:spTgt spid="288"/>
                                        </p:tgtEl>
                                      </p:cBhvr>
                                    </p:animEffect>
                                    <p:anim calcmode="lin" valueType="num">
                                      <p:cBhvr>
                                        <p:cTn id="159" dur="1000" fill="hold"/>
                                        <p:tgtEl>
                                          <p:spTgt spid="288"/>
                                        </p:tgtEl>
                                        <p:attrNameLst>
                                          <p:attrName>ppt_x</p:attrName>
                                        </p:attrNameLst>
                                      </p:cBhvr>
                                      <p:tavLst>
                                        <p:tav tm="0">
                                          <p:val>
                                            <p:strVal val="#ppt_x"/>
                                          </p:val>
                                        </p:tav>
                                        <p:tav tm="100000">
                                          <p:val>
                                            <p:strVal val="#ppt_x"/>
                                          </p:val>
                                        </p:tav>
                                      </p:tavLst>
                                    </p:anim>
                                    <p:anim calcmode="lin" valueType="num">
                                      <p:cBhvr>
                                        <p:cTn id="160" dur="1000" fill="hold"/>
                                        <p:tgtEl>
                                          <p:spTgt spid="288"/>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229"/>
                                        </p:tgtEl>
                                        <p:attrNameLst>
                                          <p:attrName>style.visibility</p:attrName>
                                        </p:attrNameLst>
                                      </p:cBhvr>
                                      <p:to>
                                        <p:strVal val="visible"/>
                                      </p:to>
                                    </p:set>
                                    <p:animEffect transition="in" filter="fade">
                                      <p:cBhvr>
                                        <p:cTn id="163" dur="1000"/>
                                        <p:tgtEl>
                                          <p:spTgt spid="229"/>
                                        </p:tgtEl>
                                      </p:cBhvr>
                                    </p:animEffect>
                                    <p:anim calcmode="lin" valueType="num">
                                      <p:cBhvr>
                                        <p:cTn id="164" dur="1000" fill="hold"/>
                                        <p:tgtEl>
                                          <p:spTgt spid="229"/>
                                        </p:tgtEl>
                                        <p:attrNameLst>
                                          <p:attrName>ppt_x</p:attrName>
                                        </p:attrNameLst>
                                      </p:cBhvr>
                                      <p:tavLst>
                                        <p:tav tm="0">
                                          <p:val>
                                            <p:strVal val="#ppt_x"/>
                                          </p:val>
                                        </p:tav>
                                        <p:tav tm="100000">
                                          <p:val>
                                            <p:strVal val="#ppt_x"/>
                                          </p:val>
                                        </p:tav>
                                      </p:tavLst>
                                    </p:anim>
                                    <p:anim calcmode="lin" valueType="num">
                                      <p:cBhvr>
                                        <p:cTn id="165" dur="1000" fill="hold"/>
                                        <p:tgtEl>
                                          <p:spTgt spid="229"/>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1000"/>
                                        <p:tgtEl>
                                          <p:spTgt spid="230"/>
                                        </p:tgtEl>
                                      </p:cBhvr>
                                    </p:animEffect>
                                    <p:anim calcmode="lin" valueType="num">
                                      <p:cBhvr>
                                        <p:cTn id="169" dur="1000" fill="hold"/>
                                        <p:tgtEl>
                                          <p:spTgt spid="230"/>
                                        </p:tgtEl>
                                        <p:attrNameLst>
                                          <p:attrName>ppt_x</p:attrName>
                                        </p:attrNameLst>
                                      </p:cBhvr>
                                      <p:tavLst>
                                        <p:tav tm="0">
                                          <p:val>
                                            <p:strVal val="#ppt_x"/>
                                          </p:val>
                                        </p:tav>
                                        <p:tav tm="100000">
                                          <p:val>
                                            <p:strVal val="#ppt_x"/>
                                          </p:val>
                                        </p:tav>
                                      </p:tavLst>
                                    </p:anim>
                                    <p:anim calcmode="lin" valueType="num">
                                      <p:cBhvr>
                                        <p:cTn id="170" dur="1000" fill="hold"/>
                                        <p:tgtEl>
                                          <p:spTgt spid="230"/>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1000"/>
                                        <p:tgtEl>
                                          <p:spTgt spid="190"/>
                                        </p:tgtEl>
                                      </p:cBhvr>
                                    </p:animEffect>
                                    <p:anim calcmode="lin" valueType="num">
                                      <p:cBhvr>
                                        <p:cTn id="174" dur="1000" fill="hold"/>
                                        <p:tgtEl>
                                          <p:spTgt spid="190"/>
                                        </p:tgtEl>
                                        <p:attrNameLst>
                                          <p:attrName>ppt_x</p:attrName>
                                        </p:attrNameLst>
                                      </p:cBhvr>
                                      <p:tavLst>
                                        <p:tav tm="0">
                                          <p:val>
                                            <p:strVal val="#ppt_x"/>
                                          </p:val>
                                        </p:tav>
                                        <p:tav tm="100000">
                                          <p:val>
                                            <p:strVal val="#ppt_x"/>
                                          </p:val>
                                        </p:tav>
                                      </p:tavLst>
                                    </p:anim>
                                    <p:anim calcmode="lin" valueType="num">
                                      <p:cBhvr>
                                        <p:cTn id="175"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130"/>
                                        </p:tgtEl>
                                        <p:attrNameLst>
                                          <p:attrName>style.visibility</p:attrName>
                                        </p:attrNameLst>
                                      </p:cBhvr>
                                      <p:to>
                                        <p:strVal val="visible"/>
                                      </p:to>
                                    </p:set>
                                    <p:animEffect transition="in" filter="fade">
                                      <p:cBhvr>
                                        <p:cTn id="180" dur="1000"/>
                                        <p:tgtEl>
                                          <p:spTgt spid="130"/>
                                        </p:tgtEl>
                                      </p:cBhvr>
                                    </p:animEffect>
                                    <p:anim calcmode="lin" valueType="num">
                                      <p:cBhvr>
                                        <p:cTn id="181" dur="1000" fill="hold"/>
                                        <p:tgtEl>
                                          <p:spTgt spid="130"/>
                                        </p:tgtEl>
                                        <p:attrNameLst>
                                          <p:attrName>ppt_x</p:attrName>
                                        </p:attrNameLst>
                                      </p:cBhvr>
                                      <p:tavLst>
                                        <p:tav tm="0">
                                          <p:val>
                                            <p:strVal val="#ppt_x"/>
                                          </p:val>
                                        </p:tav>
                                        <p:tav tm="100000">
                                          <p:val>
                                            <p:strVal val="#ppt_x"/>
                                          </p:val>
                                        </p:tav>
                                      </p:tavLst>
                                    </p:anim>
                                    <p:anim calcmode="lin" valueType="num">
                                      <p:cBhvr>
                                        <p:cTn id="182" dur="1000" fill="hold"/>
                                        <p:tgtEl>
                                          <p:spTgt spid="130"/>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45"/>
                                        </p:tgtEl>
                                        <p:attrNameLst>
                                          <p:attrName>style.visibility</p:attrName>
                                        </p:attrNameLst>
                                      </p:cBhvr>
                                      <p:to>
                                        <p:strVal val="visible"/>
                                      </p:to>
                                    </p:set>
                                    <p:animEffect transition="in" filter="fade">
                                      <p:cBhvr>
                                        <p:cTn id="185" dur="1000"/>
                                        <p:tgtEl>
                                          <p:spTgt spid="145"/>
                                        </p:tgtEl>
                                      </p:cBhvr>
                                    </p:animEffect>
                                    <p:anim calcmode="lin" valueType="num">
                                      <p:cBhvr>
                                        <p:cTn id="186" dur="1000" fill="hold"/>
                                        <p:tgtEl>
                                          <p:spTgt spid="145"/>
                                        </p:tgtEl>
                                        <p:attrNameLst>
                                          <p:attrName>ppt_x</p:attrName>
                                        </p:attrNameLst>
                                      </p:cBhvr>
                                      <p:tavLst>
                                        <p:tav tm="0">
                                          <p:val>
                                            <p:strVal val="#ppt_x"/>
                                          </p:val>
                                        </p:tav>
                                        <p:tav tm="100000">
                                          <p:val>
                                            <p:strVal val="#ppt_x"/>
                                          </p:val>
                                        </p:tav>
                                      </p:tavLst>
                                    </p:anim>
                                    <p:anim calcmode="lin" valueType="num">
                                      <p:cBhvr>
                                        <p:cTn id="187" dur="1000" fill="hold"/>
                                        <p:tgtEl>
                                          <p:spTgt spid="145"/>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fade">
                                      <p:cBhvr>
                                        <p:cTn id="190" dur="1000"/>
                                        <p:tgtEl>
                                          <p:spTgt spid="150"/>
                                        </p:tgtEl>
                                      </p:cBhvr>
                                    </p:animEffect>
                                    <p:anim calcmode="lin" valueType="num">
                                      <p:cBhvr>
                                        <p:cTn id="191" dur="1000" fill="hold"/>
                                        <p:tgtEl>
                                          <p:spTgt spid="150"/>
                                        </p:tgtEl>
                                        <p:attrNameLst>
                                          <p:attrName>ppt_x</p:attrName>
                                        </p:attrNameLst>
                                      </p:cBhvr>
                                      <p:tavLst>
                                        <p:tav tm="0">
                                          <p:val>
                                            <p:strVal val="#ppt_x"/>
                                          </p:val>
                                        </p:tav>
                                        <p:tav tm="100000">
                                          <p:val>
                                            <p:strVal val="#ppt_x"/>
                                          </p:val>
                                        </p:tav>
                                      </p:tavLst>
                                    </p:anim>
                                    <p:anim calcmode="lin" valueType="num">
                                      <p:cBhvr>
                                        <p:cTn id="192" dur="1000" fill="hold"/>
                                        <p:tgtEl>
                                          <p:spTgt spid="150"/>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151"/>
                                        </p:tgtEl>
                                        <p:attrNameLst>
                                          <p:attrName>style.visibility</p:attrName>
                                        </p:attrNameLst>
                                      </p:cBhvr>
                                      <p:to>
                                        <p:strVal val="visible"/>
                                      </p:to>
                                    </p:set>
                                    <p:animEffect transition="in" filter="fade">
                                      <p:cBhvr>
                                        <p:cTn id="195" dur="1000"/>
                                        <p:tgtEl>
                                          <p:spTgt spid="151"/>
                                        </p:tgtEl>
                                      </p:cBhvr>
                                    </p:animEffect>
                                    <p:anim calcmode="lin" valueType="num">
                                      <p:cBhvr>
                                        <p:cTn id="196" dur="1000" fill="hold"/>
                                        <p:tgtEl>
                                          <p:spTgt spid="151"/>
                                        </p:tgtEl>
                                        <p:attrNameLst>
                                          <p:attrName>ppt_x</p:attrName>
                                        </p:attrNameLst>
                                      </p:cBhvr>
                                      <p:tavLst>
                                        <p:tav tm="0">
                                          <p:val>
                                            <p:strVal val="#ppt_x"/>
                                          </p:val>
                                        </p:tav>
                                        <p:tav tm="100000">
                                          <p:val>
                                            <p:strVal val="#ppt_x"/>
                                          </p:val>
                                        </p:tav>
                                      </p:tavLst>
                                    </p:anim>
                                    <p:anim calcmode="lin" valueType="num">
                                      <p:cBhvr>
                                        <p:cTn id="197" dur="1000" fill="hold"/>
                                        <p:tgtEl>
                                          <p:spTgt spid="151"/>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52"/>
                                        </p:tgtEl>
                                        <p:attrNameLst>
                                          <p:attrName>style.visibility</p:attrName>
                                        </p:attrNameLst>
                                      </p:cBhvr>
                                      <p:to>
                                        <p:strVal val="visible"/>
                                      </p:to>
                                    </p:set>
                                    <p:animEffect transition="in" filter="fade">
                                      <p:cBhvr>
                                        <p:cTn id="200" dur="1000"/>
                                        <p:tgtEl>
                                          <p:spTgt spid="152"/>
                                        </p:tgtEl>
                                      </p:cBhvr>
                                    </p:animEffect>
                                    <p:anim calcmode="lin" valueType="num">
                                      <p:cBhvr>
                                        <p:cTn id="201" dur="1000" fill="hold"/>
                                        <p:tgtEl>
                                          <p:spTgt spid="152"/>
                                        </p:tgtEl>
                                        <p:attrNameLst>
                                          <p:attrName>ppt_x</p:attrName>
                                        </p:attrNameLst>
                                      </p:cBhvr>
                                      <p:tavLst>
                                        <p:tav tm="0">
                                          <p:val>
                                            <p:strVal val="#ppt_x"/>
                                          </p:val>
                                        </p:tav>
                                        <p:tav tm="100000">
                                          <p:val>
                                            <p:strVal val="#ppt_x"/>
                                          </p:val>
                                        </p:tav>
                                      </p:tavLst>
                                    </p:anim>
                                    <p:anim calcmode="lin" valueType="num">
                                      <p:cBhvr>
                                        <p:cTn id="202" dur="1000" fill="hold"/>
                                        <p:tgtEl>
                                          <p:spTgt spid="152"/>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44"/>
                                        </p:tgtEl>
                                        <p:attrNameLst>
                                          <p:attrName>style.visibility</p:attrName>
                                        </p:attrNameLst>
                                      </p:cBhvr>
                                      <p:to>
                                        <p:strVal val="visible"/>
                                      </p:to>
                                    </p:set>
                                    <p:animEffect transition="in" filter="fade">
                                      <p:cBhvr>
                                        <p:cTn id="205" dur="1000"/>
                                        <p:tgtEl>
                                          <p:spTgt spid="144"/>
                                        </p:tgtEl>
                                      </p:cBhvr>
                                    </p:animEffect>
                                    <p:anim calcmode="lin" valueType="num">
                                      <p:cBhvr>
                                        <p:cTn id="206" dur="1000" fill="hold"/>
                                        <p:tgtEl>
                                          <p:spTgt spid="144"/>
                                        </p:tgtEl>
                                        <p:attrNameLst>
                                          <p:attrName>ppt_x</p:attrName>
                                        </p:attrNameLst>
                                      </p:cBhvr>
                                      <p:tavLst>
                                        <p:tav tm="0">
                                          <p:val>
                                            <p:strVal val="#ppt_x"/>
                                          </p:val>
                                        </p:tav>
                                        <p:tav tm="100000">
                                          <p:val>
                                            <p:strVal val="#ppt_x"/>
                                          </p:val>
                                        </p:tav>
                                      </p:tavLst>
                                    </p:anim>
                                    <p:anim calcmode="lin" valueType="num">
                                      <p:cBhvr>
                                        <p:cTn id="207" dur="1000" fill="hold"/>
                                        <p:tgtEl>
                                          <p:spTgt spid="144"/>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289"/>
                                        </p:tgtEl>
                                        <p:attrNameLst>
                                          <p:attrName>style.visibility</p:attrName>
                                        </p:attrNameLst>
                                      </p:cBhvr>
                                      <p:to>
                                        <p:strVal val="visible"/>
                                      </p:to>
                                    </p:set>
                                    <p:animEffect transition="in" filter="fade">
                                      <p:cBhvr>
                                        <p:cTn id="210" dur="1000"/>
                                        <p:tgtEl>
                                          <p:spTgt spid="289"/>
                                        </p:tgtEl>
                                      </p:cBhvr>
                                    </p:animEffect>
                                    <p:anim calcmode="lin" valueType="num">
                                      <p:cBhvr>
                                        <p:cTn id="211" dur="1000" fill="hold"/>
                                        <p:tgtEl>
                                          <p:spTgt spid="289"/>
                                        </p:tgtEl>
                                        <p:attrNameLst>
                                          <p:attrName>ppt_x</p:attrName>
                                        </p:attrNameLst>
                                      </p:cBhvr>
                                      <p:tavLst>
                                        <p:tav tm="0">
                                          <p:val>
                                            <p:strVal val="#ppt_x"/>
                                          </p:val>
                                        </p:tav>
                                        <p:tav tm="100000">
                                          <p:val>
                                            <p:strVal val="#ppt_x"/>
                                          </p:val>
                                        </p:tav>
                                      </p:tavLst>
                                    </p:anim>
                                    <p:anim calcmode="lin" valueType="num">
                                      <p:cBhvr>
                                        <p:cTn id="212" dur="1000" fill="hold"/>
                                        <p:tgtEl>
                                          <p:spTgt spid="289"/>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280"/>
                                        </p:tgtEl>
                                        <p:attrNameLst>
                                          <p:attrName>style.visibility</p:attrName>
                                        </p:attrNameLst>
                                      </p:cBhvr>
                                      <p:to>
                                        <p:strVal val="visible"/>
                                      </p:to>
                                    </p:set>
                                    <p:animEffect transition="in" filter="fade">
                                      <p:cBhvr>
                                        <p:cTn id="215" dur="1000"/>
                                        <p:tgtEl>
                                          <p:spTgt spid="280"/>
                                        </p:tgtEl>
                                      </p:cBhvr>
                                    </p:animEffect>
                                    <p:anim calcmode="lin" valueType="num">
                                      <p:cBhvr>
                                        <p:cTn id="216" dur="1000" fill="hold"/>
                                        <p:tgtEl>
                                          <p:spTgt spid="280"/>
                                        </p:tgtEl>
                                        <p:attrNameLst>
                                          <p:attrName>ppt_x</p:attrName>
                                        </p:attrNameLst>
                                      </p:cBhvr>
                                      <p:tavLst>
                                        <p:tav tm="0">
                                          <p:val>
                                            <p:strVal val="#ppt_x"/>
                                          </p:val>
                                        </p:tav>
                                        <p:tav tm="100000">
                                          <p:val>
                                            <p:strVal val="#ppt_x"/>
                                          </p:val>
                                        </p:tav>
                                      </p:tavLst>
                                    </p:anim>
                                    <p:anim calcmode="lin" valueType="num">
                                      <p:cBhvr>
                                        <p:cTn id="217" dur="1000" fill="hold"/>
                                        <p:tgtEl>
                                          <p:spTgt spid="280"/>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0"/>
                                  </p:stCondLst>
                                  <p:childTnLst>
                                    <p:set>
                                      <p:cBhvr>
                                        <p:cTn id="219" dur="1" fill="hold">
                                          <p:stCondLst>
                                            <p:cond delay="0"/>
                                          </p:stCondLst>
                                        </p:cTn>
                                        <p:tgtEl>
                                          <p:spTgt spid="281"/>
                                        </p:tgtEl>
                                        <p:attrNameLst>
                                          <p:attrName>style.visibility</p:attrName>
                                        </p:attrNameLst>
                                      </p:cBhvr>
                                      <p:to>
                                        <p:strVal val="visible"/>
                                      </p:to>
                                    </p:set>
                                    <p:animEffect transition="in" filter="fade">
                                      <p:cBhvr>
                                        <p:cTn id="220" dur="1000"/>
                                        <p:tgtEl>
                                          <p:spTgt spid="281"/>
                                        </p:tgtEl>
                                      </p:cBhvr>
                                    </p:animEffect>
                                    <p:anim calcmode="lin" valueType="num">
                                      <p:cBhvr>
                                        <p:cTn id="221" dur="1000" fill="hold"/>
                                        <p:tgtEl>
                                          <p:spTgt spid="281"/>
                                        </p:tgtEl>
                                        <p:attrNameLst>
                                          <p:attrName>ppt_x</p:attrName>
                                        </p:attrNameLst>
                                      </p:cBhvr>
                                      <p:tavLst>
                                        <p:tav tm="0">
                                          <p:val>
                                            <p:strVal val="#ppt_x"/>
                                          </p:val>
                                        </p:tav>
                                        <p:tav tm="100000">
                                          <p:val>
                                            <p:strVal val="#ppt_x"/>
                                          </p:val>
                                        </p:tav>
                                      </p:tavLst>
                                    </p:anim>
                                    <p:anim calcmode="lin" valueType="num">
                                      <p:cBhvr>
                                        <p:cTn id="222" dur="1000" fill="hold"/>
                                        <p:tgtEl>
                                          <p:spTgt spid="281"/>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304"/>
                                        </p:tgtEl>
                                        <p:attrNameLst>
                                          <p:attrName>style.visibility</p:attrName>
                                        </p:attrNameLst>
                                      </p:cBhvr>
                                      <p:to>
                                        <p:strVal val="visible"/>
                                      </p:to>
                                    </p:set>
                                    <p:animEffect transition="in" filter="fade">
                                      <p:cBhvr>
                                        <p:cTn id="225" dur="1000"/>
                                        <p:tgtEl>
                                          <p:spTgt spid="304"/>
                                        </p:tgtEl>
                                      </p:cBhvr>
                                    </p:animEffect>
                                    <p:anim calcmode="lin" valueType="num">
                                      <p:cBhvr>
                                        <p:cTn id="226" dur="1000" fill="hold"/>
                                        <p:tgtEl>
                                          <p:spTgt spid="304"/>
                                        </p:tgtEl>
                                        <p:attrNameLst>
                                          <p:attrName>ppt_x</p:attrName>
                                        </p:attrNameLst>
                                      </p:cBhvr>
                                      <p:tavLst>
                                        <p:tav tm="0">
                                          <p:val>
                                            <p:strVal val="#ppt_x"/>
                                          </p:val>
                                        </p:tav>
                                        <p:tav tm="100000">
                                          <p:val>
                                            <p:strVal val="#ppt_x"/>
                                          </p:val>
                                        </p:tav>
                                      </p:tavLst>
                                    </p:anim>
                                    <p:anim calcmode="lin" valueType="num">
                                      <p:cBhvr>
                                        <p:cTn id="227" dur="1000" fill="hold"/>
                                        <p:tgtEl>
                                          <p:spTgt spid="304"/>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309"/>
                                        </p:tgtEl>
                                        <p:attrNameLst>
                                          <p:attrName>style.visibility</p:attrName>
                                        </p:attrNameLst>
                                      </p:cBhvr>
                                      <p:to>
                                        <p:strVal val="visible"/>
                                      </p:to>
                                    </p:set>
                                    <p:animEffect transition="in" filter="fade">
                                      <p:cBhvr>
                                        <p:cTn id="230" dur="1000"/>
                                        <p:tgtEl>
                                          <p:spTgt spid="309"/>
                                        </p:tgtEl>
                                      </p:cBhvr>
                                    </p:animEffect>
                                    <p:anim calcmode="lin" valueType="num">
                                      <p:cBhvr>
                                        <p:cTn id="231" dur="1000" fill="hold"/>
                                        <p:tgtEl>
                                          <p:spTgt spid="309"/>
                                        </p:tgtEl>
                                        <p:attrNameLst>
                                          <p:attrName>ppt_x</p:attrName>
                                        </p:attrNameLst>
                                      </p:cBhvr>
                                      <p:tavLst>
                                        <p:tav tm="0">
                                          <p:val>
                                            <p:strVal val="#ppt_x"/>
                                          </p:val>
                                        </p:tav>
                                        <p:tav tm="100000">
                                          <p:val>
                                            <p:strVal val="#ppt_x"/>
                                          </p:val>
                                        </p:tav>
                                      </p:tavLst>
                                    </p:anim>
                                    <p:anim calcmode="lin" valueType="num">
                                      <p:cBhvr>
                                        <p:cTn id="232" dur="1000" fill="hold"/>
                                        <p:tgtEl>
                                          <p:spTgt spid="309"/>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0"/>
                                  </p:stCondLst>
                                  <p:childTnLst>
                                    <p:set>
                                      <p:cBhvr>
                                        <p:cTn id="234" dur="1" fill="hold">
                                          <p:stCondLst>
                                            <p:cond delay="0"/>
                                          </p:stCondLst>
                                        </p:cTn>
                                        <p:tgtEl>
                                          <p:spTgt spid="311"/>
                                        </p:tgtEl>
                                        <p:attrNameLst>
                                          <p:attrName>style.visibility</p:attrName>
                                        </p:attrNameLst>
                                      </p:cBhvr>
                                      <p:to>
                                        <p:strVal val="visible"/>
                                      </p:to>
                                    </p:set>
                                    <p:animEffect transition="in" filter="fade">
                                      <p:cBhvr>
                                        <p:cTn id="235" dur="1000"/>
                                        <p:tgtEl>
                                          <p:spTgt spid="311"/>
                                        </p:tgtEl>
                                      </p:cBhvr>
                                    </p:animEffect>
                                    <p:anim calcmode="lin" valueType="num">
                                      <p:cBhvr>
                                        <p:cTn id="236" dur="1000" fill="hold"/>
                                        <p:tgtEl>
                                          <p:spTgt spid="311"/>
                                        </p:tgtEl>
                                        <p:attrNameLst>
                                          <p:attrName>ppt_x</p:attrName>
                                        </p:attrNameLst>
                                      </p:cBhvr>
                                      <p:tavLst>
                                        <p:tav tm="0">
                                          <p:val>
                                            <p:strVal val="#ppt_x"/>
                                          </p:val>
                                        </p:tav>
                                        <p:tav tm="100000">
                                          <p:val>
                                            <p:strVal val="#ppt_x"/>
                                          </p:val>
                                        </p:tav>
                                      </p:tavLst>
                                    </p:anim>
                                    <p:anim calcmode="lin" valueType="num">
                                      <p:cBhvr>
                                        <p:cTn id="237" dur="1000" fill="hold"/>
                                        <p:tgtEl>
                                          <p:spTgt spid="311"/>
                                        </p:tgtEl>
                                        <p:attrNameLst>
                                          <p:attrName>ppt_y</p:attrName>
                                        </p:attrNameLst>
                                      </p:cBhvr>
                                      <p:tavLst>
                                        <p:tav tm="0">
                                          <p:val>
                                            <p:strVal val="#ppt_y+.1"/>
                                          </p:val>
                                        </p:tav>
                                        <p:tav tm="100000">
                                          <p:val>
                                            <p:strVal val="#ppt_y"/>
                                          </p:val>
                                        </p:tav>
                                      </p:tavLst>
                                    </p:anim>
                                  </p:childTnLst>
                                </p:cTn>
                              </p:par>
                              <p:par>
                                <p:cTn id="238" presetID="42" presetClass="entr" presetSubtype="0" fill="hold" nodeType="withEffect">
                                  <p:stCondLst>
                                    <p:cond delay="0"/>
                                  </p:stCondLst>
                                  <p:childTnLst>
                                    <p:set>
                                      <p:cBhvr>
                                        <p:cTn id="239" dur="1" fill="hold">
                                          <p:stCondLst>
                                            <p:cond delay="0"/>
                                          </p:stCondLst>
                                        </p:cTn>
                                        <p:tgtEl>
                                          <p:spTgt spid="11266"/>
                                        </p:tgtEl>
                                        <p:attrNameLst>
                                          <p:attrName>style.visibility</p:attrName>
                                        </p:attrNameLst>
                                      </p:cBhvr>
                                      <p:to>
                                        <p:strVal val="visible"/>
                                      </p:to>
                                    </p:set>
                                    <p:animEffect transition="in" filter="fade">
                                      <p:cBhvr>
                                        <p:cTn id="240" dur="1000"/>
                                        <p:tgtEl>
                                          <p:spTgt spid="11266"/>
                                        </p:tgtEl>
                                      </p:cBhvr>
                                    </p:animEffect>
                                    <p:anim calcmode="lin" valueType="num">
                                      <p:cBhvr>
                                        <p:cTn id="241" dur="1000" fill="hold"/>
                                        <p:tgtEl>
                                          <p:spTgt spid="11266"/>
                                        </p:tgtEl>
                                        <p:attrNameLst>
                                          <p:attrName>ppt_x</p:attrName>
                                        </p:attrNameLst>
                                      </p:cBhvr>
                                      <p:tavLst>
                                        <p:tav tm="0">
                                          <p:val>
                                            <p:strVal val="#ppt_x"/>
                                          </p:val>
                                        </p:tav>
                                        <p:tav tm="100000">
                                          <p:val>
                                            <p:strVal val="#ppt_x"/>
                                          </p:val>
                                        </p:tav>
                                      </p:tavLst>
                                    </p:anim>
                                    <p:anim calcmode="lin" valueType="num">
                                      <p:cBhvr>
                                        <p:cTn id="242" dur="1000" fill="hold"/>
                                        <p:tgtEl>
                                          <p:spTgt spid="11266"/>
                                        </p:tgtEl>
                                        <p:attrNameLst>
                                          <p:attrName>ppt_y</p:attrName>
                                        </p:attrNameLst>
                                      </p:cBhvr>
                                      <p:tavLst>
                                        <p:tav tm="0">
                                          <p:val>
                                            <p:strVal val="#ppt_y+.1"/>
                                          </p:val>
                                        </p:tav>
                                        <p:tav tm="100000">
                                          <p:val>
                                            <p:strVal val="#ppt_y"/>
                                          </p:val>
                                        </p:tav>
                                      </p:tavLst>
                                    </p:anim>
                                  </p:childTnLst>
                                </p:cTn>
                              </p:par>
                              <p:par>
                                <p:cTn id="243" presetID="42" presetClass="entr" presetSubtype="0" fill="hold" nodeType="withEffect">
                                  <p:stCondLst>
                                    <p:cond delay="0"/>
                                  </p:stCondLst>
                                  <p:childTnLst>
                                    <p:set>
                                      <p:cBhvr>
                                        <p:cTn id="244" dur="1" fill="hold">
                                          <p:stCondLst>
                                            <p:cond delay="0"/>
                                          </p:stCondLst>
                                        </p:cTn>
                                        <p:tgtEl>
                                          <p:spTgt spid="224"/>
                                        </p:tgtEl>
                                        <p:attrNameLst>
                                          <p:attrName>style.visibility</p:attrName>
                                        </p:attrNameLst>
                                      </p:cBhvr>
                                      <p:to>
                                        <p:strVal val="visible"/>
                                      </p:to>
                                    </p:set>
                                    <p:animEffect transition="in" filter="fade">
                                      <p:cBhvr>
                                        <p:cTn id="245" dur="1000"/>
                                        <p:tgtEl>
                                          <p:spTgt spid="224"/>
                                        </p:tgtEl>
                                      </p:cBhvr>
                                    </p:animEffect>
                                    <p:anim calcmode="lin" valueType="num">
                                      <p:cBhvr>
                                        <p:cTn id="246" dur="1000" fill="hold"/>
                                        <p:tgtEl>
                                          <p:spTgt spid="224"/>
                                        </p:tgtEl>
                                        <p:attrNameLst>
                                          <p:attrName>ppt_x</p:attrName>
                                        </p:attrNameLst>
                                      </p:cBhvr>
                                      <p:tavLst>
                                        <p:tav tm="0">
                                          <p:val>
                                            <p:strVal val="#ppt_x"/>
                                          </p:val>
                                        </p:tav>
                                        <p:tav tm="100000">
                                          <p:val>
                                            <p:strVal val="#ppt_x"/>
                                          </p:val>
                                        </p:tav>
                                      </p:tavLst>
                                    </p:anim>
                                    <p:anim calcmode="lin" valueType="num">
                                      <p:cBhvr>
                                        <p:cTn id="247" dur="1000" fill="hold"/>
                                        <p:tgtEl>
                                          <p:spTgt spid="224"/>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0"/>
                                  </p:stCondLst>
                                  <p:childTnLst>
                                    <p:set>
                                      <p:cBhvr>
                                        <p:cTn id="249" dur="1" fill="hold">
                                          <p:stCondLst>
                                            <p:cond delay="0"/>
                                          </p:stCondLst>
                                        </p:cTn>
                                        <p:tgtEl>
                                          <p:spTgt spid="225"/>
                                        </p:tgtEl>
                                        <p:attrNameLst>
                                          <p:attrName>style.visibility</p:attrName>
                                        </p:attrNameLst>
                                      </p:cBhvr>
                                      <p:to>
                                        <p:strVal val="visible"/>
                                      </p:to>
                                    </p:set>
                                    <p:animEffect transition="in" filter="fade">
                                      <p:cBhvr>
                                        <p:cTn id="250" dur="1000"/>
                                        <p:tgtEl>
                                          <p:spTgt spid="225"/>
                                        </p:tgtEl>
                                      </p:cBhvr>
                                    </p:animEffect>
                                    <p:anim calcmode="lin" valueType="num">
                                      <p:cBhvr>
                                        <p:cTn id="251" dur="1000" fill="hold"/>
                                        <p:tgtEl>
                                          <p:spTgt spid="225"/>
                                        </p:tgtEl>
                                        <p:attrNameLst>
                                          <p:attrName>ppt_x</p:attrName>
                                        </p:attrNameLst>
                                      </p:cBhvr>
                                      <p:tavLst>
                                        <p:tav tm="0">
                                          <p:val>
                                            <p:strVal val="#ppt_x"/>
                                          </p:val>
                                        </p:tav>
                                        <p:tav tm="100000">
                                          <p:val>
                                            <p:strVal val="#ppt_x"/>
                                          </p:val>
                                        </p:tav>
                                      </p:tavLst>
                                    </p:anim>
                                    <p:anim calcmode="lin" valueType="num">
                                      <p:cBhvr>
                                        <p:cTn id="252" dur="1000" fill="hold"/>
                                        <p:tgtEl>
                                          <p:spTgt spid="225"/>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226"/>
                                        </p:tgtEl>
                                        <p:attrNameLst>
                                          <p:attrName>style.visibility</p:attrName>
                                        </p:attrNameLst>
                                      </p:cBhvr>
                                      <p:to>
                                        <p:strVal val="visible"/>
                                      </p:to>
                                    </p:set>
                                    <p:animEffect transition="in" filter="fade">
                                      <p:cBhvr>
                                        <p:cTn id="255" dur="1000"/>
                                        <p:tgtEl>
                                          <p:spTgt spid="226"/>
                                        </p:tgtEl>
                                      </p:cBhvr>
                                    </p:animEffect>
                                    <p:anim calcmode="lin" valueType="num">
                                      <p:cBhvr>
                                        <p:cTn id="256" dur="1000" fill="hold"/>
                                        <p:tgtEl>
                                          <p:spTgt spid="226"/>
                                        </p:tgtEl>
                                        <p:attrNameLst>
                                          <p:attrName>ppt_x</p:attrName>
                                        </p:attrNameLst>
                                      </p:cBhvr>
                                      <p:tavLst>
                                        <p:tav tm="0">
                                          <p:val>
                                            <p:strVal val="#ppt_x"/>
                                          </p:val>
                                        </p:tav>
                                        <p:tav tm="100000">
                                          <p:val>
                                            <p:strVal val="#ppt_x"/>
                                          </p:val>
                                        </p:tav>
                                      </p:tavLst>
                                    </p:anim>
                                    <p:anim calcmode="lin" valueType="num">
                                      <p:cBhvr>
                                        <p:cTn id="257" dur="1000" fill="hold"/>
                                        <p:tgtEl>
                                          <p:spTgt spid="226"/>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171"/>
                                        </p:tgtEl>
                                        <p:attrNameLst>
                                          <p:attrName>style.visibility</p:attrName>
                                        </p:attrNameLst>
                                      </p:cBhvr>
                                      <p:to>
                                        <p:strVal val="visible"/>
                                      </p:to>
                                    </p:set>
                                    <p:animEffect transition="in" filter="fade">
                                      <p:cBhvr>
                                        <p:cTn id="260" dur="1000"/>
                                        <p:tgtEl>
                                          <p:spTgt spid="171"/>
                                        </p:tgtEl>
                                      </p:cBhvr>
                                    </p:animEffect>
                                    <p:anim calcmode="lin" valueType="num">
                                      <p:cBhvr>
                                        <p:cTn id="261" dur="1000" fill="hold"/>
                                        <p:tgtEl>
                                          <p:spTgt spid="171"/>
                                        </p:tgtEl>
                                        <p:attrNameLst>
                                          <p:attrName>ppt_x</p:attrName>
                                        </p:attrNameLst>
                                      </p:cBhvr>
                                      <p:tavLst>
                                        <p:tav tm="0">
                                          <p:val>
                                            <p:strVal val="#ppt_x"/>
                                          </p:val>
                                        </p:tav>
                                        <p:tav tm="100000">
                                          <p:val>
                                            <p:strVal val="#ppt_x"/>
                                          </p:val>
                                        </p:tav>
                                      </p:tavLst>
                                    </p:anim>
                                    <p:anim calcmode="lin" valueType="num">
                                      <p:cBhvr>
                                        <p:cTn id="262"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2" presetClass="entr" presetSubtype="0" fill="hold" grpId="0" nodeType="clickEffect">
                                  <p:stCondLst>
                                    <p:cond delay="0"/>
                                  </p:stCondLst>
                                  <p:childTnLst>
                                    <p:set>
                                      <p:cBhvr>
                                        <p:cTn id="266" dur="1" fill="hold">
                                          <p:stCondLst>
                                            <p:cond delay="0"/>
                                          </p:stCondLst>
                                        </p:cTn>
                                        <p:tgtEl>
                                          <p:spTgt spid="327"/>
                                        </p:tgtEl>
                                        <p:attrNameLst>
                                          <p:attrName>style.visibility</p:attrName>
                                        </p:attrNameLst>
                                      </p:cBhvr>
                                      <p:to>
                                        <p:strVal val="visible"/>
                                      </p:to>
                                    </p:set>
                                    <p:animEffect transition="in" filter="fade">
                                      <p:cBhvr>
                                        <p:cTn id="267" dur="1000"/>
                                        <p:tgtEl>
                                          <p:spTgt spid="327"/>
                                        </p:tgtEl>
                                      </p:cBhvr>
                                    </p:animEffect>
                                    <p:anim calcmode="lin" valueType="num">
                                      <p:cBhvr>
                                        <p:cTn id="268" dur="1000" fill="hold"/>
                                        <p:tgtEl>
                                          <p:spTgt spid="327"/>
                                        </p:tgtEl>
                                        <p:attrNameLst>
                                          <p:attrName>ppt_x</p:attrName>
                                        </p:attrNameLst>
                                      </p:cBhvr>
                                      <p:tavLst>
                                        <p:tav tm="0">
                                          <p:val>
                                            <p:strVal val="#ppt_x"/>
                                          </p:val>
                                        </p:tav>
                                        <p:tav tm="100000">
                                          <p:val>
                                            <p:strVal val="#ppt_x"/>
                                          </p:val>
                                        </p:tav>
                                      </p:tavLst>
                                    </p:anim>
                                    <p:anim calcmode="lin" valueType="num">
                                      <p:cBhvr>
                                        <p:cTn id="269" dur="1000" fill="hold"/>
                                        <p:tgtEl>
                                          <p:spTgt spid="327"/>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329"/>
                                        </p:tgtEl>
                                        <p:attrNameLst>
                                          <p:attrName>style.visibility</p:attrName>
                                        </p:attrNameLst>
                                      </p:cBhvr>
                                      <p:to>
                                        <p:strVal val="visible"/>
                                      </p:to>
                                    </p:set>
                                    <p:animEffect transition="in" filter="fade">
                                      <p:cBhvr>
                                        <p:cTn id="272" dur="1000"/>
                                        <p:tgtEl>
                                          <p:spTgt spid="329"/>
                                        </p:tgtEl>
                                      </p:cBhvr>
                                    </p:animEffect>
                                    <p:anim calcmode="lin" valueType="num">
                                      <p:cBhvr>
                                        <p:cTn id="273" dur="1000" fill="hold"/>
                                        <p:tgtEl>
                                          <p:spTgt spid="329"/>
                                        </p:tgtEl>
                                        <p:attrNameLst>
                                          <p:attrName>ppt_x</p:attrName>
                                        </p:attrNameLst>
                                      </p:cBhvr>
                                      <p:tavLst>
                                        <p:tav tm="0">
                                          <p:val>
                                            <p:strVal val="#ppt_x"/>
                                          </p:val>
                                        </p:tav>
                                        <p:tav tm="100000">
                                          <p:val>
                                            <p:strVal val="#ppt_x"/>
                                          </p:val>
                                        </p:tav>
                                      </p:tavLst>
                                    </p:anim>
                                    <p:anim calcmode="lin" valueType="num">
                                      <p:cBhvr>
                                        <p:cTn id="274" dur="1000" fill="hold"/>
                                        <p:tgtEl>
                                          <p:spTgt spid="329"/>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331"/>
                                        </p:tgtEl>
                                        <p:attrNameLst>
                                          <p:attrName>style.visibility</p:attrName>
                                        </p:attrNameLst>
                                      </p:cBhvr>
                                      <p:to>
                                        <p:strVal val="visible"/>
                                      </p:to>
                                    </p:set>
                                    <p:animEffect transition="in" filter="fade">
                                      <p:cBhvr>
                                        <p:cTn id="277" dur="1000"/>
                                        <p:tgtEl>
                                          <p:spTgt spid="331"/>
                                        </p:tgtEl>
                                      </p:cBhvr>
                                    </p:animEffect>
                                    <p:anim calcmode="lin" valueType="num">
                                      <p:cBhvr>
                                        <p:cTn id="278" dur="1000" fill="hold"/>
                                        <p:tgtEl>
                                          <p:spTgt spid="331"/>
                                        </p:tgtEl>
                                        <p:attrNameLst>
                                          <p:attrName>ppt_x</p:attrName>
                                        </p:attrNameLst>
                                      </p:cBhvr>
                                      <p:tavLst>
                                        <p:tav tm="0">
                                          <p:val>
                                            <p:strVal val="#ppt_x"/>
                                          </p:val>
                                        </p:tav>
                                        <p:tav tm="100000">
                                          <p:val>
                                            <p:strVal val="#ppt_x"/>
                                          </p:val>
                                        </p:tav>
                                      </p:tavLst>
                                    </p:anim>
                                    <p:anim calcmode="lin" valueType="num">
                                      <p:cBhvr>
                                        <p:cTn id="279" dur="1000" fill="hold"/>
                                        <p:tgtEl>
                                          <p:spTgt spid="33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332"/>
                                        </p:tgtEl>
                                        <p:attrNameLst>
                                          <p:attrName>style.visibility</p:attrName>
                                        </p:attrNameLst>
                                      </p:cBhvr>
                                      <p:to>
                                        <p:strVal val="visible"/>
                                      </p:to>
                                    </p:set>
                                    <p:animEffect transition="in" filter="fade">
                                      <p:cBhvr>
                                        <p:cTn id="282" dur="1000"/>
                                        <p:tgtEl>
                                          <p:spTgt spid="332"/>
                                        </p:tgtEl>
                                      </p:cBhvr>
                                    </p:animEffect>
                                    <p:anim calcmode="lin" valueType="num">
                                      <p:cBhvr>
                                        <p:cTn id="283" dur="1000" fill="hold"/>
                                        <p:tgtEl>
                                          <p:spTgt spid="332"/>
                                        </p:tgtEl>
                                        <p:attrNameLst>
                                          <p:attrName>ppt_x</p:attrName>
                                        </p:attrNameLst>
                                      </p:cBhvr>
                                      <p:tavLst>
                                        <p:tav tm="0">
                                          <p:val>
                                            <p:strVal val="#ppt_x"/>
                                          </p:val>
                                        </p:tav>
                                        <p:tav tm="100000">
                                          <p:val>
                                            <p:strVal val="#ppt_x"/>
                                          </p:val>
                                        </p:tav>
                                      </p:tavLst>
                                    </p:anim>
                                    <p:anim calcmode="lin" valueType="num">
                                      <p:cBhvr>
                                        <p:cTn id="284" dur="1000" fill="hold"/>
                                        <p:tgtEl>
                                          <p:spTgt spid="332"/>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333"/>
                                        </p:tgtEl>
                                        <p:attrNameLst>
                                          <p:attrName>style.visibility</p:attrName>
                                        </p:attrNameLst>
                                      </p:cBhvr>
                                      <p:to>
                                        <p:strVal val="visible"/>
                                      </p:to>
                                    </p:set>
                                    <p:animEffect transition="in" filter="fade">
                                      <p:cBhvr>
                                        <p:cTn id="287" dur="1000"/>
                                        <p:tgtEl>
                                          <p:spTgt spid="333"/>
                                        </p:tgtEl>
                                      </p:cBhvr>
                                    </p:animEffect>
                                    <p:anim calcmode="lin" valueType="num">
                                      <p:cBhvr>
                                        <p:cTn id="288" dur="1000" fill="hold"/>
                                        <p:tgtEl>
                                          <p:spTgt spid="333"/>
                                        </p:tgtEl>
                                        <p:attrNameLst>
                                          <p:attrName>ppt_x</p:attrName>
                                        </p:attrNameLst>
                                      </p:cBhvr>
                                      <p:tavLst>
                                        <p:tav tm="0">
                                          <p:val>
                                            <p:strVal val="#ppt_x"/>
                                          </p:val>
                                        </p:tav>
                                        <p:tav tm="100000">
                                          <p:val>
                                            <p:strVal val="#ppt_x"/>
                                          </p:val>
                                        </p:tav>
                                      </p:tavLst>
                                    </p:anim>
                                    <p:anim calcmode="lin" valueType="num">
                                      <p:cBhvr>
                                        <p:cTn id="289" dur="1000" fill="hold"/>
                                        <p:tgtEl>
                                          <p:spTgt spid="333"/>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227"/>
                                        </p:tgtEl>
                                        <p:attrNameLst>
                                          <p:attrName>style.visibility</p:attrName>
                                        </p:attrNameLst>
                                      </p:cBhvr>
                                      <p:to>
                                        <p:strVal val="visible"/>
                                      </p:to>
                                    </p:set>
                                    <p:animEffect transition="in" filter="fade">
                                      <p:cBhvr>
                                        <p:cTn id="292" dur="1000"/>
                                        <p:tgtEl>
                                          <p:spTgt spid="227"/>
                                        </p:tgtEl>
                                      </p:cBhvr>
                                    </p:animEffect>
                                    <p:anim calcmode="lin" valueType="num">
                                      <p:cBhvr>
                                        <p:cTn id="293" dur="1000" fill="hold"/>
                                        <p:tgtEl>
                                          <p:spTgt spid="227"/>
                                        </p:tgtEl>
                                        <p:attrNameLst>
                                          <p:attrName>ppt_x</p:attrName>
                                        </p:attrNameLst>
                                      </p:cBhvr>
                                      <p:tavLst>
                                        <p:tav tm="0">
                                          <p:val>
                                            <p:strVal val="#ppt_x"/>
                                          </p:val>
                                        </p:tav>
                                        <p:tav tm="100000">
                                          <p:val>
                                            <p:strVal val="#ppt_x"/>
                                          </p:val>
                                        </p:tav>
                                      </p:tavLst>
                                    </p:anim>
                                    <p:anim calcmode="lin" valueType="num">
                                      <p:cBhvr>
                                        <p:cTn id="294" dur="1000" fill="hold"/>
                                        <p:tgtEl>
                                          <p:spTgt spid="227"/>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228"/>
                                        </p:tgtEl>
                                        <p:attrNameLst>
                                          <p:attrName>style.visibility</p:attrName>
                                        </p:attrNameLst>
                                      </p:cBhvr>
                                      <p:to>
                                        <p:strVal val="visible"/>
                                      </p:to>
                                    </p:set>
                                    <p:animEffect transition="in" filter="fade">
                                      <p:cBhvr>
                                        <p:cTn id="297" dur="1000"/>
                                        <p:tgtEl>
                                          <p:spTgt spid="228"/>
                                        </p:tgtEl>
                                      </p:cBhvr>
                                    </p:animEffect>
                                    <p:anim calcmode="lin" valueType="num">
                                      <p:cBhvr>
                                        <p:cTn id="298" dur="1000" fill="hold"/>
                                        <p:tgtEl>
                                          <p:spTgt spid="228"/>
                                        </p:tgtEl>
                                        <p:attrNameLst>
                                          <p:attrName>ppt_x</p:attrName>
                                        </p:attrNameLst>
                                      </p:cBhvr>
                                      <p:tavLst>
                                        <p:tav tm="0">
                                          <p:val>
                                            <p:strVal val="#ppt_x"/>
                                          </p:val>
                                        </p:tav>
                                        <p:tav tm="100000">
                                          <p:val>
                                            <p:strVal val="#ppt_x"/>
                                          </p:val>
                                        </p:tav>
                                      </p:tavLst>
                                    </p:anim>
                                    <p:anim calcmode="lin" valueType="num">
                                      <p:cBhvr>
                                        <p:cTn id="299" dur="1000" fill="hold"/>
                                        <p:tgtEl>
                                          <p:spTgt spid="228"/>
                                        </p:tgtEl>
                                        <p:attrNameLst>
                                          <p:attrName>ppt_y</p:attrName>
                                        </p:attrNameLst>
                                      </p:cBhvr>
                                      <p:tavLst>
                                        <p:tav tm="0">
                                          <p:val>
                                            <p:strVal val="#ppt_y+.1"/>
                                          </p:val>
                                        </p:tav>
                                        <p:tav tm="100000">
                                          <p:val>
                                            <p:strVal val="#ppt_y"/>
                                          </p:val>
                                        </p:tav>
                                      </p:tavLst>
                                    </p:anim>
                                  </p:childTnLst>
                                </p:cTn>
                              </p:par>
                              <p:par>
                                <p:cTn id="300" presetID="42" presetClass="entr" presetSubtype="0" fill="hold" nodeType="withEffect">
                                  <p:stCondLst>
                                    <p:cond delay="0"/>
                                  </p:stCondLst>
                                  <p:childTnLst>
                                    <p:set>
                                      <p:cBhvr>
                                        <p:cTn id="301" dur="1" fill="hold">
                                          <p:stCondLst>
                                            <p:cond delay="0"/>
                                          </p:stCondLst>
                                        </p:cTn>
                                        <p:tgtEl>
                                          <p:spTgt spid="180"/>
                                        </p:tgtEl>
                                        <p:attrNameLst>
                                          <p:attrName>style.visibility</p:attrName>
                                        </p:attrNameLst>
                                      </p:cBhvr>
                                      <p:to>
                                        <p:strVal val="visible"/>
                                      </p:to>
                                    </p:set>
                                    <p:animEffect transition="in" filter="fade">
                                      <p:cBhvr>
                                        <p:cTn id="302" dur="1000"/>
                                        <p:tgtEl>
                                          <p:spTgt spid="180"/>
                                        </p:tgtEl>
                                      </p:cBhvr>
                                    </p:animEffect>
                                    <p:anim calcmode="lin" valueType="num">
                                      <p:cBhvr>
                                        <p:cTn id="303" dur="1000" fill="hold"/>
                                        <p:tgtEl>
                                          <p:spTgt spid="180"/>
                                        </p:tgtEl>
                                        <p:attrNameLst>
                                          <p:attrName>ppt_x</p:attrName>
                                        </p:attrNameLst>
                                      </p:cBhvr>
                                      <p:tavLst>
                                        <p:tav tm="0">
                                          <p:val>
                                            <p:strVal val="#ppt_x"/>
                                          </p:val>
                                        </p:tav>
                                        <p:tav tm="100000">
                                          <p:val>
                                            <p:strVal val="#ppt_x"/>
                                          </p:val>
                                        </p:tav>
                                      </p:tavLst>
                                    </p:anim>
                                    <p:anim calcmode="lin" valueType="num">
                                      <p:cBhvr>
                                        <p:cTn id="30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305" fill="hold">
                      <p:stCondLst>
                        <p:cond delay="indefinite"/>
                      </p:stCondLst>
                      <p:childTnLst>
                        <p:par>
                          <p:cTn id="306" fill="hold">
                            <p:stCondLst>
                              <p:cond delay="0"/>
                            </p:stCondLst>
                            <p:childTnLst>
                              <p:par>
                                <p:cTn id="307" presetID="42" presetClass="entr" presetSubtype="0" fill="hold" nodeType="clickEffect">
                                  <p:stCondLst>
                                    <p:cond delay="0"/>
                                  </p:stCondLst>
                                  <p:childTnLst>
                                    <p:set>
                                      <p:cBhvr>
                                        <p:cTn id="308" dur="1" fill="hold">
                                          <p:stCondLst>
                                            <p:cond delay="0"/>
                                          </p:stCondLst>
                                        </p:cTn>
                                        <p:tgtEl>
                                          <p:spTgt spid="163"/>
                                        </p:tgtEl>
                                        <p:attrNameLst>
                                          <p:attrName>style.visibility</p:attrName>
                                        </p:attrNameLst>
                                      </p:cBhvr>
                                      <p:to>
                                        <p:strVal val="visible"/>
                                      </p:to>
                                    </p:set>
                                    <p:animEffect transition="in" filter="fade">
                                      <p:cBhvr>
                                        <p:cTn id="309" dur="1000"/>
                                        <p:tgtEl>
                                          <p:spTgt spid="163"/>
                                        </p:tgtEl>
                                      </p:cBhvr>
                                    </p:animEffect>
                                    <p:anim calcmode="lin" valueType="num">
                                      <p:cBhvr>
                                        <p:cTn id="310" dur="1000" fill="hold"/>
                                        <p:tgtEl>
                                          <p:spTgt spid="163"/>
                                        </p:tgtEl>
                                        <p:attrNameLst>
                                          <p:attrName>ppt_x</p:attrName>
                                        </p:attrNameLst>
                                      </p:cBhvr>
                                      <p:tavLst>
                                        <p:tav tm="0">
                                          <p:val>
                                            <p:strVal val="#ppt_x"/>
                                          </p:val>
                                        </p:tav>
                                        <p:tav tm="100000">
                                          <p:val>
                                            <p:strVal val="#ppt_x"/>
                                          </p:val>
                                        </p:tav>
                                      </p:tavLst>
                                    </p:anim>
                                    <p:anim calcmode="lin" valueType="num">
                                      <p:cBhvr>
                                        <p:cTn id="311" dur="1000" fill="hold"/>
                                        <p:tgtEl>
                                          <p:spTgt spid="16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0"/>
                                  </p:stCondLst>
                                  <p:childTnLst>
                                    <p:set>
                                      <p:cBhvr>
                                        <p:cTn id="313" dur="1" fill="hold">
                                          <p:stCondLst>
                                            <p:cond delay="0"/>
                                          </p:stCondLst>
                                        </p:cTn>
                                        <p:tgtEl>
                                          <p:spTgt spid="210"/>
                                        </p:tgtEl>
                                        <p:attrNameLst>
                                          <p:attrName>style.visibility</p:attrName>
                                        </p:attrNameLst>
                                      </p:cBhvr>
                                      <p:to>
                                        <p:strVal val="visible"/>
                                      </p:to>
                                    </p:set>
                                    <p:animEffect transition="in" filter="fade">
                                      <p:cBhvr>
                                        <p:cTn id="314" dur="1000"/>
                                        <p:tgtEl>
                                          <p:spTgt spid="210"/>
                                        </p:tgtEl>
                                      </p:cBhvr>
                                    </p:animEffect>
                                    <p:anim calcmode="lin" valueType="num">
                                      <p:cBhvr>
                                        <p:cTn id="315" dur="1000" fill="hold"/>
                                        <p:tgtEl>
                                          <p:spTgt spid="210"/>
                                        </p:tgtEl>
                                        <p:attrNameLst>
                                          <p:attrName>ppt_x</p:attrName>
                                        </p:attrNameLst>
                                      </p:cBhvr>
                                      <p:tavLst>
                                        <p:tav tm="0">
                                          <p:val>
                                            <p:strVal val="#ppt_x"/>
                                          </p:val>
                                        </p:tav>
                                        <p:tav tm="100000">
                                          <p:val>
                                            <p:strVal val="#ppt_x"/>
                                          </p:val>
                                        </p:tav>
                                      </p:tavLst>
                                    </p:anim>
                                    <p:anim calcmode="lin" valueType="num">
                                      <p:cBhvr>
                                        <p:cTn id="316" dur="1000" fill="hold"/>
                                        <p:tgtEl>
                                          <p:spTgt spid="210"/>
                                        </p:tgtEl>
                                        <p:attrNameLst>
                                          <p:attrName>ppt_y</p:attrName>
                                        </p:attrNameLst>
                                      </p:cBhvr>
                                      <p:tavLst>
                                        <p:tav tm="0">
                                          <p:val>
                                            <p:strVal val="#ppt_y+.1"/>
                                          </p:val>
                                        </p:tav>
                                        <p:tav tm="100000">
                                          <p:val>
                                            <p:strVal val="#ppt_y"/>
                                          </p:val>
                                        </p:tav>
                                      </p:tavLst>
                                    </p:anim>
                                  </p:childTnLst>
                                </p:cTn>
                              </p:par>
                              <p:par>
                                <p:cTn id="317" presetID="42" presetClass="entr" presetSubtype="0" fill="hold" grpId="0" nodeType="withEffect">
                                  <p:stCondLst>
                                    <p:cond delay="0"/>
                                  </p:stCondLst>
                                  <p:childTnLst>
                                    <p:set>
                                      <p:cBhvr>
                                        <p:cTn id="318" dur="1" fill="hold">
                                          <p:stCondLst>
                                            <p:cond delay="0"/>
                                          </p:stCondLst>
                                        </p:cTn>
                                        <p:tgtEl>
                                          <p:spTgt spid="213"/>
                                        </p:tgtEl>
                                        <p:attrNameLst>
                                          <p:attrName>style.visibility</p:attrName>
                                        </p:attrNameLst>
                                      </p:cBhvr>
                                      <p:to>
                                        <p:strVal val="visible"/>
                                      </p:to>
                                    </p:set>
                                    <p:animEffect transition="in" filter="fade">
                                      <p:cBhvr>
                                        <p:cTn id="319" dur="1000"/>
                                        <p:tgtEl>
                                          <p:spTgt spid="213"/>
                                        </p:tgtEl>
                                      </p:cBhvr>
                                    </p:animEffect>
                                    <p:anim calcmode="lin" valueType="num">
                                      <p:cBhvr>
                                        <p:cTn id="320" dur="1000" fill="hold"/>
                                        <p:tgtEl>
                                          <p:spTgt spid="213"/>
                                        </p:tgtEl>
                                        <p:attrNameLst>
                                          <p:attrName>ppt_x</p:attrName>
                                        </p:attrNameLst>
                                      </p:cBhvr>
                                      <p:tavLst>
                                        <p:tav tm="0">
                                          <p:val>
                                            <p:strVal val="#ppt_x"/>
                                          </p:val>
                                        </p:tav>
                                        <p:tav tm="100000">
                                          <p:val>
                                            <p:strVal val="#ppt_x"/>
                                          </p:val>
                                        </p:tav>
                                      </p:tavLst>
                                    </p:anim>
                                    <p:anim calcmode="lin" valueType="num">
                                      <p:cBhvr>
                                        <p:cTn id="321"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42" presetClass="entr" presetSubtype="0" fill="hold" nodeType="clickEffect">
                                  <p:stCondLst>
                                    <p:cond delay="0"/>
                                  </p:stCondLst>
                                  <p:childTnLst>
                                    <p:set>
                                      <p:cBhvr>
                                        <p:cTn id="325" dur="1" fill="hold">
                                          <p:stCondLst>
                                            <p:cond delay="0"/>
                                          </p:stCondLst>
                                        </p:cTn>
                                        <p:tgtEl>
                                          <p:spTgt spid="232"/>
                                        </p:tgtEl>
                                        <p:attrNameLst>
                                          <p:attrName>style.visibility</p:attrName>
                                        </p:attrNameLst>
                                      </p:cBhvr>
                                      <p:to>
                                        <p:strVal val="visible"/>
                                      </p:to>
                                    </p:set>
                                    <p:animEffect transition="in" filter="fade">
                                      <p:cBhvr>
                                        <p:cTn id="326" dur="1000"/>
                                        <p:tgtEl>
                                          <p:spTgt spid="232"/>
                                        </p:tgtEl>
                                      </p:cBhvr>
                                    </p:animEffect>
                                    <p:anim calcmode="lin" valueType="num">
                                      <p:cBhvr>
                                        <p:cTn id="327" dur="1000" fill="hold"/>
                                        <p:tgtEl>
                                          <p:spTgt spid="232"/>
                                        </p:tgtEl>
                                        <p:attrNameLst>
                                          <p:attrName>ppt_x</p:attrName>
                                        </p:attrNameLst>
                                      </p:cBhvr>
                                      <p:tavLst>
                                        <p:tav tm="0">
                                          <p:val>
                                            <p:strVal val="#ppt_x"/>
                                          </p:val>
                                        </p:tav>
                                        <p:tav tm="100000">
                                          <p:val>
                                            <p:strVal val="#ppt_x"/>
                                          </p:val>
                                        </p:tav>
                                      </p:tavLst>
                                    </p:anim>
                                    <p:anim calcmode="lin" valueType="num">
                                      <p:cBhvr>
                                        <p:cTn id="328" dur="1000" fill="hold"/>
                                        <p:tgtEl>
                                          <p:spTgt spid="232"/>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231"/>
                                        </p:tgtEl>
                                        <p:attrNameLst>
                                          <p:attrName>style.visibility</p:attrName>
                                        </p:attrNameLst>
                                      </p:cBhvr>
                                      <p:to>
                                        <p:strVal val="visible"/>
                                      </p:to>
                                    </p:set>
                                    <p:animEffect transition="in" filter="fade">
                                      <p:cBhvr>
                                        <p:cTn id="331" dur="1000"/>
                                        <p:tgtEl>
                                          <p:spTgt spid="231"/>
                                        </p:tgtEl>
                                      </p:cBhvr>
                                    </p:animEffect>
                                    <p:anim calcmode="lin" valueType="num">
                                      <p:cBhvr>
                                        <p:cTn id="332" dur="1000" fill="hold"/>
                                        <p:tgtEl>
                                          <p:spTgt spid="231"/>
                                        </p:tgtEl>
                                        <p:attrNameLst>
                                          <p:attrName>ppt_x</p:attrName>
                                        </p:attrNameLst>
                                      </p:cBhvr>
                                      <p:tavLst>
                                        <p:tav tm="0">
                                          <p:val>
                                            <p:strVal val="#ppt_x"/>
                                          </p:val>
                                        </p:tav>
                                        <p:tav tm="100000">
                                          <p:val>
                                            <p:strVal val="#ppt_x"/>
                                          </p:val>
                                        </p:tav>
                                      </p:tavLst>
                                    </p:anim>
                                    <p:anim calcmode="lin" valueType="num">
                                      <p:cBhvr>
                                        <p:cTn id="333" dur="1000" fill="hold"/>
                                        <p:tgtEl>
                                          <p:spTgt spid="231"/>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136"/>
                                        </p:tgtEl>
                                        <p:attrNameLst>
                                          <p:attrName>style.visibility</p:attrName>
                                        </p:attrNameLst>
                                      </p:cBhvr>
                                      <p:to>
                                        <p:strVal val="visible"/>
                                      </p:to>
                                    </p:set>
                                    <p:animEffect transition="in" filter="fade">
                                      <p:cBhvr>
                                        <p:cTn id="336" dur="1000"/>
                                        <p:tgtEl>
                                          <p:spTgt spid="136"/>
                                        </p:tgtEl>
                                      </p:cBhvr>
                                    </p:animEffect>
                                    <p:anim calcmode="lin" valueType="num">
                                      <p:cBhvr>
                                        <p:cTn id="337" dur="1000" fill="hold"/>
                                        <p:tgtEl>
                                          <p:spTgt spid="136"/>
                                        </p:tgtEl>
                                        <p:attrNameLst>
                                          <p:attrName>ppt_x</p:attrName>
                                        </p:attrNameLst>
                                      </p:cBhvr>
                                      <p:tavLst>
                                        <p:tav tm="0">
                                          <p:val>
                                            <p:strVal val="#ppt_x"/>
                                          </p:val>
                                        </p:tav>
                                        <p:tav tm="100000">
                                          <p:val>
                                            <p:strVal val="#ppt_x"/>
                                          </p:val>
                                        </p:tav>
                                      </p:tavLst>
                                    </p:anim>
                                    <p:anim calcmode="lin" valueType="num">
                                      <p:cBhvr>
                                        <p:cTn id="338"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42" presetClass="entr" presetSubtype="0" fill="hold" nodeType="clickEffect">
                                  <p:stCondLst>
                                    <p:cond delay="0"/>
                                  </p:stCondLst>
                                  <p:childTnLst>
                                    <p:set>
                                      <p:cBhvr>
                                        <p:cTn id="342" dur="1" fill="hold">
                                          <p:stCondLst>
                                            <p:cond delay="0"/>
                                          </p:stCondLst>
                                        </p:cTn>
                                        <p:tgtEl>
                                          <p:spTgt spid="373"/>
                                        </p:tgtEl>
                                        <p:attrNameLst>
                                          <p:attrName>style.visibility</p:attrName>
                                        </p:attrNameLst>
                                      </p:cBhvr>
                                      <p:to>
                                        <p:strVal val="visible"/>
                                      </p:to>
                                    </p:set>
                                    <p:animEffect transition="in" filter="fade">
                                      <p:cBhvr>
                                        <p:cTn id="343" dur="1000"/>
                                        <p:tgtEl>
                                          <p:spTgt spid="373"/>
                                        </p:tgtEl>
                                      </p:cBhvr>
                                    </p:animEffect>
                                    <p:anim calcmode="lin" valueType="num">
                                      <p:cBhvr>
                                        <p:cTn id="344" dur="1000" fill="hold"/>
                                        <p:tgtEl>
                                          <p:spTgt spid="373"/>
                                        </p:tgtEl>
                                        <p:attrNameLst>
                                          <p:attrName>ppt_x</p:attrName>
                                        </p:attrNameLst>
                                      </p:cBhvr>
                                      <p:tavLst>
                                        <p:tav tm="0">
                                          <p:val>
                                            <p:strVal val="#ppt_x"/>
                                          </p:val>
                                        </p:tav>
                                        <p:tav tm="100000">
                                          <p:val>
                                            <p:strVal val="#ppt_x"/>
                                          </p:val>
                                        </p:tav>
                                      </p:tavLst>
                                    </p:anim>
                                    <p:anim calcmode="lin" valueType="num">
                                      <p:cBhvr>
                                        <p:cTn id="345" dur="1000" fill="hold"/>
                                        <p:tgtEl>
                                          <p:spTgt spid="373"/>
                                        </p:tgtEl>
                                        <p:attrNameLst>
                                          <p:attrName>ppt_y</p:attrName>
                                        </p:attrNameLst>
                                      </p:cBhvr>
                                      <p:tavLst>
                                        <p:tav tm="0">
                                          <p:val>
                                            <p:strVal val="#ppt_y+.1"/>
                                          </p:val>
                                        </p:tav>
                                        <p:tav tm="100000">
                                          <p:val>
                                            <p:strVal val="#ppt_y"/>
                                          </p:val>
                                        </p:tav>
                                      </p:tavLst>
                                    </p:anim>
                                  </p:childTnLst>
                                </p:cTn>
                              </p:par>
                              <p:par>
                                <p:cTn id="346" presetID="42" presetClass="entr" presetSubtype="0" fill="hold" nodeType="withEffect">
                                  <p:stCondLst>
                                    <p:cond delay="0"/>
                                  </p:stCondLst>
                                  <p:childTnLst>
                                    <p:set>
                                      <p:cBhvr>
                                        <p:cTn id="347" dur="1" fill="hold">
                                          <p:stCondLst>
                                            <p:cond delay="0"/>
                                          </p:stCondLst>
                                        </p:cTn>
                                        <p:tgtEl>
                                          <p:spTgt spid="375"/>
                                        </p:tgtEl>
                                        <p:attrNameLst>
                                          <p:attrName>style.visibility</p:attrName>
                                        </p:attrNameLst>
                                      </p:cBhvr>
                                      <p:to>
                                        <p:strVal val="visible"/>
                                      </p:to>
                                    </p:set>
                                    <p:animEffect transition="in" filter="fade">
                                      <p:cBhvr>
                                        <p:cTn id="348" dur="1000"/>
                                        <p:tgtEl>
                                          <p:spTgt spid="375"/>
                                        </p:tgtEl>
                                      </p:cBhvr>
                                    </p:animEffect>
                                    <p:anim calcmode="lin" valueType="num">
                                      <p:cBhvr>
                                        <p:cTn id="349" dur="1000" fill="hold"/>
                                        <p:tgtEl>
                                          <p:spTgt spid="375"/>
                                        </p:tgtEl>
                                        <p:attrNameLst>
                                          <p:attrName>ppt_x</p:attrName>
                                        </p:attrNameLst>
                                      </p:cBhvr>
                                      <p:tavLst>
                                        <p:tav tm="0">
                                          <p:val>
                                            <p:strVal val="#ppt_x"/>
                                          </p:val>
                                        </p:tav>
                                        <p:tav tm="100000">
                                          <p:val>
                                            <p:strVal val="#ppt_x"/>
                                          </p:val>
                                        </p:tav>
                                      </p:tavLst>
                                    </p:anim>
                                    <p:anim calcmode="lin" valueType="num">
                                      <p:cBhvr>
                                        <p:cTn id="350" dur="1000" fill="hold"/>
                                        <p:tgtEl>
                                          <p:spTgt spid="375"/>
                                        </p:tgtEl>
                                        <p:attrNameLst>
                                          <p:attrName>ppt_y</p:attrName>
                                        </p:attrNameLst>
                                      </p:cBhvr>
                                      <p:tavLst>
                                        <p:tav tm="0">
                                          <p:val>
                                            <p:strVal val="#ppt_y+.1"/>
                                          </p:val>
                                        </p:tav>
                                        <p:tav tm="100000">
                                          <p:val>
                                            <p:strVal val="#ppt_y"/>
                                          </p:val>
                                        </p:tav>
                                      </p:tavLst>
                                    </p:anim>
                                  </p:childTnLst>
                                </p:cTn>
                              </p:par>
                              <p:par>
                                <p:cTn id="351" presetID="42" presetClass="entr" presetSubtype="0" fill="hold" nodeType="withEffect">
                                  <p:stCondLst>
                                    <p:cond delay="0"/>
                                  </p:stCondLst>
                                  <p:childTnLst>
                                    <p:set>
                                      <p:cBhvr>
                                        <p:cTn id="352" dur="1" fill="hold">
                                          <p:stCondLst>
                                            <p:cond delay="0"/>
                                          </p:stCondLst>
                                        </p:cTn>
                                        <p:tgtEl>
                                          <p:spTgt spid="389"/>
                                        </p:tgtEl>
                                        <p:attrNameLst>
                                          <p:attrName>style.visibility</p:attrName>
                                        </p:attrNameLst>
                                      </p:cBhvr>
                                      <p:to>
                                        <p:strVal val="visible"/>
                                      </p:to>
                                    </p:set>
                                    <p:animEffect transition="in" filter="fade">
                                      <p:cBhvr>
                                        <p:cTn id="353" dur="1000"/>
                                        <p:tgtEl>
                                          <p:spTgt spid="389"/>
                                        </p:tgtEl>
                                      </p:cBhvr>
                                    </p:animEffect>
                                    <p:anim calcmode="lin" valueType="num">
                                      <p:cBhvr>
                                        <p:cTn id="354" dur="1000" fill="hold"/>
                                        <p:tgtEl>
                                          <p:spTgt spid="389"/>
                                        </p:tgtEl>
                                        <p:attrNameLst>
                                          <p:attrName>ppt_x</p:attrName>
                                        </p:attrNameLst>
                                      </p:cBhvr>
                                      <p:tavLst>
                                        <p:tav tm="0">
                                          <p:val>
                                            <p:strVal val="#ppt_x"/>
                                          </p:val>
                                        </p:tav>
                                        <p:tav tm="100000">
                                          <p:val>
                                            <p:strVal val="#ppt_x"/>
                                          </p:val>
                                        </p:tav>
                                      </p:tavLst>
                                    </p:anim>
                                    <p:anim calcmode="lin" valueType="num">
                                      <p:cBhvr>
                                        <p:cTn id="355" dur="1000" fill="hold"/>
                                        <p:tgtEl>
                                          <p:spTgt spid="389"/>
                                        </p:tgtEl>
                                        <p:attrNameLst>
                                          <p:attrName>ppt_y</p:attrName>
                                        </p:attrNameLst>
                                      </p:cBhvr>
                                      <p:tavLst>
                                        <p:tav tm="0">
                                          <p:val>
                                            <p:strVal val="#ppt_y+.1"/>
                                          </p:val>
                                        </p:tav>
                                        <p:tav tm="100000">
                                          <p:val>
                                            <p:strVal val="#ppt_y"/>
                                          </p:val>
                                        </p:tav>
                                      </p:tavLst>
                                    </p:anim>
                                  </p:childTnLst>
                                </p:cTn>
                              </p:par>
                              <p:par>
                                <p:cTn id="356" presetID="42" presetClass="entr" presetSubtype="0" fill="hold" nodeType="withEffect">
                                  <p:stCondLst>
                                    <p:cond delay="0"/>
                                  </p:stCondLst>
                                  <p:childTnLst>
                                    <p:set>
                                      <p:cBhvr>
                                        <p:cTn id="357" dur="1" fill="hold">
                                          <p:stCondLst>
                                            <p:cond delay="0"/>
                                          </p:stCondLst>
                                        </p:cTn>
                                        <p:tgtEl>
                                          <p:spTgt spid="253"/>
                                        </p:tgtEl>
                                        <p:attrNameLst>
                                          <p:attrName>style.visibility</p:attrName>
                                        </p:attrNameLst>
                                      </p:cBhvr>
                                      <p:to>
                                        <p:strVal val="visible"/>
                                      </p:to>
                                    </p:set>
                                    <p:animEffect transition="in" filter="fade">
                                      <p:cBhvr>
                                        <p:cTn id="358" dur="1000"/>
                                        <p:tgtEl>
                                          <p:spTgt spid="253"/>
                                        </p:tgtEl>
                                      </p:cBhvr>
                                    </p:animEffect>
                                    <p:anim calcmode="lin" valueType="num">
                                      <p:cBhvr>
                                        <p:cTn id="359" dur="1000" fill="hold"/>
                                        <p:tgtEl>
                                          <p:spTgt spid="253"/>
                                        </p:tgtEl>
                                        <p:attrNameLst>
                                          <p:attrName>ppt_x</p:attrName>
                                        </p:attrNameLst>
                                      </p:cBhvr>
                                      <p:tavLst>
                                        <p:tav tm="0">
                                          <p:val>
                                            <p:strVal val="#ppt_x"/>
                                          </p:val>
                                        </p:tav>
                                        <p:tav tm="100000">
                                          <p:val>
                                            <p:strVal val="#ppt_x"/>
                                          </p:val>
                                        </p:tav>
                                      </p:tavLst>
                                    </p:anim>
                                    <p:anim calcmode="lin" valueType="num">
                                      <p:cBhvr>
                                        <p:cTn id="360" dur="1000" fill="hold"/>
                                        <p:tgtEl>
                                          <p:spTgt spid="253"/>
                                        </p:tgtEl>
                                        <p:attrNameLst>
                                          <p:attrName>ppt_y</p:attrName>
                                        </p:attrNameLst>
                                      </p:cBhvr>
                                      <p:tavLst>
                                        <p:tav tm="0">
                                          <p:val>
                                            <p:strVal val="#ppt_y+.1"/>
                                          </p:val>
                                        </p:tav>
                                        <p:tav tm="100000">
                                          <p:val>
                                            <p:strVal val="#ppt_y"/>
                                          </p:val>
                                        </p:tav>
                                      </p:tavLst>
                                    </p:anim>
                                  </p:childTnLst>
                                </p:cTn>
                              </p:par>
                              <p:par>
                                <p:cTn id="361" presetID="42" presetClass="entr" presetSubtype="0" fill="hold" nodeType="withEffect">
                                  <p:stCondLst>
                                    <p:cond delay="0"/>
                                  </p:stCondLst>
                                  <p:childTnLst>
                                    <p:set>
                                      <p:cBhvr>
                                        <p:cTn id="362" dur="1" fill="hold">
                                          <p:stCondLst>
                                            <p:cond delay="0"/>
                                          </p:stCondLst>
                                        </p:cTn>
                                        <p:tgtEl>
                                          <p:spTgt spid="256"/>
                                        </p:tgtEl>
                                        <p:attrNameLst>
                                          <p:attrName>style.visibility</p:attrName>
                                        </p:attrNameLst>
                                      </p:cBhvr>
                                      <p:to>
                                        <p:strVal val="visible"/>
                                      </p:to>
                                    </p:set>
                                    <p:animEffect transition="in" filter="fade">
                                      <p:cBhvr>
                                        <p:cTn id="363" dur="1000"/>
                                        <p:tgtEl>
                                          <p:spTgt spid="256"/>
                                        </p:tgtEl>
                                      </p:cBhvr>
                                    </p:animEffect>
                                    <p:anim calcmode="lin" valueType="num">
                                      <p:cBhvr>
                                        <p:cTn id="364" dur="1000" fill="hold"/>
                                        <p:tgtEl>
                                          <p:spTgt spid="256"/>
                                        </p:tgtEl>
                                        <p:attrNameLst>
                                          <p:attrName>ppt_x</p:attrName>
                                        </p:attrNameLst>
                                      </p:cBhvr>
                                      <p:tavLst>
                                        <p:tav tm="0">
                                          <p:val>
                                            <p:strVal val="#ppt_x"/>
                                          </p:val>
                                        </p:tav>
                                        <p:tav tm="100000">
                                          <p:val>
                                            <p:strVal val="#ppt_x"/>
                                          </p:val>
                                        </p:tav>
                                      </p:tavLst>
                                    </p:anim>
                                    <p:anim calcmode="lin" valueType="num">
                                      <p:cBhvr>
                                        <p:cTn id="365" dur="1000" fill="hold"/>
                                        <p:tgtEl>
                                          <p:spTgt spid="256"/>
                                        </p:tgtEl>
                                        <p:attrNameLst>
                                          <p:attrName>ppt_y</p:attrName>
                                        </p:attrNameLst>
                                      </p:cBhvr>
                                      <p:tavLst>
                                        <p:tav tm="0">
                                          <p:val>
                                            <p:strVal val="#ppt_y+.1"/>
                                          </p:val>
                                        </p:tav>
                                        <p:tav tm="100000">
                                          <p:val>
                                            <p:strVal val="#ppt_y"/>
                                          </p:val>
                                        </p:tav>
                                      </p:tavLst>
                                    </p:anim>
                                  </p:childTnLst>
                                </p:cTn>
                              </p:par>
                              <p:par>
                                <p:cTn id="366" presetID="42" presetClass="entr" presetSubtype="0" fill="hold" nodeType="withEffect">
                                  <p:stCondLst>
                                    <p:cond delay="0"/>
                                  </p:stCondLst>
                                  <p:childTnLst>
                                    <p:set>
                                      <p:cBhvr>
                                        <p:cTn id="367" dur="1" fill="hold">
                                          <p:stCondLst>
                                            <p:cond delay="0"/>
                                          </p:stCondLst>
                                        </p:cTn>
                                        <p:tgtEl>
                                          <p:spTgt spid="259"/>
                                        </p:tgtEl>
                                        <p:attrNameLst>
                                          <p:attrName>style.visibility</p:attrName>
                                        </p:attrNameLst>
                                      </p:cBhvr>
                                      <p:to>
                                        <p:strVal val="visible"/>
                                      </p:to>
                                    </p:set>
                                    <p:animEffect transition="in" filter="fade">
                                      <p:cBhvr>
                                        <p:cTn id="368" dur="1000"/>
                                        <p:tgtEl>
                                          <p:spTgt spid="259"/>
                                        </p:tgtEl>
                                      </p:cBhvr>
                                    </p:animEffect>
                                    <p:anim calcmode="lin" valueType="num">
                                      <p:cBhvr>
                                        <p:cTn id="369" dur="1000" fill="hold"/>
                                        <p:tgtEl>
                                          <p:spTgt spid="259"/>
                                        </p:tgtEl>
                                        <p:attrNameLst>
                                          <p:attrName>ppt_x</p:attrName>
                                        </p:attrNameLst>
                                      </p:cBhvr>
                                      <p:tavLst>
                                        <p:tav tm="0">
                                          <p:val>
                                            <p:strVal val="#ppt_x"/>
                                          </p:val>
                                        </p:tav>
                                        <p:tav tm="100000">
                                          <p:val>
                                            <p:strVal val="#ppt_x"/>
                                          </p:val>
                                        </p:tav>
                                      </p:tavLst>
                                    </p:anim>
                                    <p:anim calcmode="lin" valueType="num">
                                      <p:cBhvr>
                                        <p:cTn id="370" dur="1000" fill="hold"/>
                                        <p:tgtEl>
                                          <p:spTgt spid="259"/>
                                        </p:tgtEl>
                                        <p:attrNameLst>
                                          <p:attrName>ppt_y</p:attrName>
                                        </p:attrNameLst>
                                      </p:cBhvr>
                                      <p:tavLst>
                                        <p:tav tm="0">
                                          <p:val>
                                            <p:strVal val="#ppt_y+.1"/>
                                          </p:val>
                                        </p:tav>
                                        <p:tav tm="100000">
                                          <p:val>
                                            <p:strVal val="#ppt_y"/>
                                          </p:val>
                                        </p:tav>
                                      </p:tavLst>
                                    </p:anim>
                                  </p:childTnLst>
                                </p:cTn>
                              </p:par>
                              <p:par>
                                <p:cTn id="371" presetID="42" presetClass="entr" presetSubtype="0" fill="hold" nodeType="withEffect">
                                  <p:stCondLst>
                                    <p:cond delay="0"/>
                                  </p:stCondLst>
                                  <p:childTnLst>
                                    <p:set>
                                      <p:cBhvr>
                                        <p:cTn id="372" dur="1" fill="hold">
                                          <p:stCondLst>
                                            <p:cond delay="0"/>
                                          </p:stCondLst>
                                        </p:cTn>
                                        <p:tgtEl>
                                          <p:spTgt spid="307"/>
                                        </p:tgtEl>
                                        <p:attrNameLst>
                                          <p:attrName>style.visibility</p:attrName>
                                        </p:attrNameLst>
                                      </p:cBhvr>
                                      <p:to>
                                        <p:strVal val="visible"/>
                                      </p:to>
                                    </p:set>
                                    <p:animEffect transition="in" filter="fade">
                                      <p:cBhvr>
                                        <p:cTn id="373" dur="1000"/>
                                        <p:tgtEl>
                                          <p:spTgt spid="307"/>
                                        </p:tgtEl>
                                      </p:cBhvr>
                                    </p:animEffect>
                                    <p:anim calcmode="lin" valueType="num">
                                      <p:cBhvr>
                                        <p:cTn id="374" dur="1000" fill="hold"/>
                                        <p:tgtEl>
                                          <p:spTgt spid="307"/>
                                        </p:tgtEl>
                                        <p:attrNameLst>
                                          <p:attrName>ppt_x</p:attrName>
                                        </p:attrNameLst>
                                      </p:cBhvr>
                                      <p:tavLst>
                                        <p:tav tm="0">
                                          <p:val>
                                            <p:strVal val="#ppt_x"/>
                                          </p:val>
                                        </p:tav>
                                        <p:tav tm="100000">
                                          <p:val>
                                            <p:strVal val="#ppt_x"/>
                                          </p:val>
                                        </p:tav>
                                      </p:tavLst>
                                    </p:anim>
                                    <p:anim calcmode="lin" valueType="num">
                                      <p:cBhvr>
                                        <p:cTn id="375" dur="1000" fill="hold"/>
                                        <p:tgtEl>
                                          <p:spTgt spid="307"/>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315"/>
                                        </p:tgtEl>
                                        <p:attrNameLst>
                                          <p:attrName>style.visibility</p:attrName>
                                        </p:attrNameLst>
                                      </p:cBhvr>
                                      <p:to>
                                        <p:strVal val="visible"/>
                                      </p:to>
                                    </p:set>
                                    <p:animEffect transition="in" filter="fade">
                                      <p:cBhvr>
                                        <p:cTn id="378" dur="1000"/>
                                        <p:tgtEl>
                                          <p:spTgt spid="315"/>
                                        </p:tgtEl>
                                      </p:cBhvr>
                                    </p:animEffect>
                                    <p:anim calcmode="lin" valueType="num">
                                      <p:cBhvr>
                                        <p:cTn id="379" dur="1000" fill="hold"/>
                                        <p:tgtEl>
                                          <p:spTgt spid="315"/>
                                        </p:tgtEl>
                                        <p:attrNameLst>
                                          <p:attrName>ppt_x</p:attrName>
                                        </p:attrNameLst>
                                      </p:cBhvr>
                                      <p:tavLst>
                                        <p:tav tm="0">
                                          <p:val>
                                            <p:strVal val="#ppt_x"/>
                                          </p:val>
                                        </p:tav>
                                        <p:tav tm="100000">
                                          <p:val>
                                            <p:strVal val="#ppt_x"/>
                                          </p:val>
                                        </p:tav>
                                      </p:tavLst>
                                    </p:anim>
                                    <p:anim calcmode="lin" valueType="num">
                                      <p:cBhvr>
                                        <p:cTn id="380" dur="1000" fill="hold"/>
                                        <p:tgtEl>
                                          <p:spTgt spid="315"/>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320"/>
                                        </p:tgtEl>
                                        <p:attrNameLst>
                                          <p:attrName>style.visibility</p:attrName>
                                        </p:attrNameLst>
                                      </p:cBhvr>
                                      <p:to>
                                        <p:strVal val="visible"/>
                                      </p:to>
                                    </p:set>
                                    <p:animEffect transition="in" filter="fade">
                                      <p:cBhvr>
                                        <p:cTn id="383" dur="1000"/>
                                        <p:tgtEl>
                                          <p:spTgt spid="320"/>
                                        </p:tgtEl>
                                      </p:cBhvr>
                                    </p:animEffect>
                                    <p:anim calcmode="lin" valueType="num">
                                      <p:cBhvr>
                                        <p:cTn id="384" dur="1000" fill="hold"/>
                                        <p:tgtEl>
                                          <p:spTgt spid="320"/>
                                        </p:tgtEl>
                                        <p:attrNameLst>
                                          <p:attrName>ppt_x</p:attrName>
                                        </p:attrNameLst>
                                      </p:cBhvr>
                                      <p:tavLst>
                                        <p:tav tm="0">
                                          <p:val>
                                            <p:strVal val="#ppt_x"/>
                                          </p:val>
                                        </p:tav>
                                        <p:tav tm="100000">
                                          <p:val>
                                            <p:strVal val="#ppt_x"/>
                                          </p:val>
                                        </p:tav>
                                      </p:tavLst>
                                    </p:anim>
                                    <p:anim calcmode="lin" valueType="num">
                                      <p:cBhvr>
                                        <p:cTn id="385" dur="1000" fill="hold"/>
                                        <p:tgtEl>
                                          <p:spTgt spid="320"/>
                                        </p:tgtEl>
                                        <p:attrNameLst>
                                          <p:attrName>ppt_y</p:attrName>
                                        </p:attrNameLst>
                                      </p:cBhvr>
                                      <p:tavLst>
                                        <p:tav tm="0">
                                          <p:val>
                                            <p:strVal val="#ppt_y+.1"/>
                                          </p:val>
                                        </p:tav>
                                        <p:tav tm="100000">
                                          <p:val>
                                            <p:strVal val="#ppt_y"/>
                                          </p:val>
                                        </p:tav>
                                      </p:tavLst>
                                    </p:anim>
                                  </p:childTnLst>
                                </p:cTn>
                              </p:par>
                              <p:par>
                                <p:cTn id="386" presetID="42" presetClass="entr" presetSubtype="0" fill="hold" nodeType="withEffect">
                                  <p:stCondLst>
                                    <p:cond delay="0"/>
                                  </p:stCondLst>
                                  <p:childTnLst>
                                    <p:set>
                                      <p:cBhvr>
                                        <p:cTn id="387" dur="1" fill="hold">
                                          <p:stCondLst>
                                            <p:cond delay="0"/>
                                          </p:stCondLst>
                                        </p:cTn>
                                        <p:tgtEl>
                                          <p:spTgt spid="321"/>
                                        </p:tgtEl>
                                        <p:attrNameLst>
                                          <p:attrName>style.visibility</p:attrName>
                                        </p:attrNameLst>
                                      </p:cBhvr>
                                      <p:to>
                                        <p:strVal val="visible"/>
                                      </p:to>
                                    </p:set>
                                    <p:animEffect transition="in" filter="fade">
                                      <p:cBhvr>
                                        <p:cTn id="388" dur="1000"/>
                                        <p:tgtEl>
                                          <p:spTgt spid="321"/>
                                        </p:tgtEl>
                                      </p:cBhvr>
                                    </p:animEffect>
                                    <p:anim calcmode="lin" valueType="num">
                                      <p:cBhvr>
                                        <p:cTn id="389" dur="1000" fill="hold"/>
                                        <p:tgtEl>
                                          <p:spTgt spid="321"/>
                                        </p:tgtEl>
                                        <p:attrNameLst>
                                          <p:attrName>ppt_x</p:attrName>
                                        </p:attrNameLst>
                                      </p:cBhvr>
                                      <p:tavLst>
                                        <p:tav tm="0">
                                          <p:val>
                                            <p:strVal val="#ppt_x"/>
                                          </p:val>
                                        </p:tav>
                                        <p:tav tm="100000">
                                          <p:val>
                                            <p:strVal val="#ppt_x"/>
                                          </p:val>
                                        </p:tav>
                                      </p:tavLst>
                                    </p:anim>
                                    <p:anim calcmode="lin" valueType="num">
                                      <p:cBhvr>
                                        <p:cTn id="390" dur="1000" fill="hold"/>
                                        <p:tgtEl>
                                          <p:spTgt spid="321"/>
                                        </p:tgtEl>
                                        <p:attrNameLst>
                                          <p:attrName>ppt_y</p:attrName>
                                        </p:attrNameLst>
                                      </p:cBhvr>
                                      <p:tavLst>
                                        <p:tav tm="0">
                                          <p:val>
                                            <p:strVal val="#ppt_y+.1"/>
                                          </p:val>
                                        </p:tav>
                                        <p:tav tm="100000">
                                          <p:val>
                                            <p:strVal val="#ppt_y"/>
                                          </p:val>
                                        </p:tav>
                                      </p:tavLst>
                                    </p:anim>
                                  </p:childTnLst>
                                </p:cTn>
                              </p:par>
                              <p:par>
                                <p:cTn id="391" presetID="42" presetClass="entr" presetSubtype="0" fill="hold" nodeType="withEffect">
                                  <p:stCondLst>
                                    <p:cond delay="0"/>
                                  </p:stCondLst>
                                  <p:childTnLst>
                                    <p:set>
                                      <p:cBhvr>
                                        <p:cTn id="392" dur="1" fill="hold">
                                          <p:stCondLst>
                                            <p:cond delay="0"/>
                                          </p:stCondLst>
                                        </p:cTn>
                                        <p:tgtEl>
                                          <p:spTgt spid="323"/>
                                        </p:tgtEl>
                                        <p:attrNameLst>
                                          <p:attrName>style.visibility</p:attrName>
                                        </p:attrNameLst>
                                      </p:cBhvr>
                                      <p:to>
                                        <p:strVal val="visible"/>
                                      </p:to>
                                    </p:set>
                                    <p:animEffect transition="in" filter="fade">
                                      <p:cBhvr>
                                        <p:cTn id="393" dur="1000"/>
                                        <p:tgtEl>
                                          <p:spTgt spid="323"/>
                                        </p:tgtEl>
                                      </p:cBhvr>
                                    </p:animEffect>
                                    <p:anim calcmode="lin" valueType="num">
                                      <p:cBhvr>
                                        <p:cTn id="394" dur="1000" fill="hold"/>
                                        <p:tgtEl>
                                          <p:spTgt spid="323"/>
                                        </p:tgtEl>
                                        <p:attrNameLst>
                                          <p:attrName>ppt_x</p:attrName>
                                        </p:attrNameLst>
                                      </p:cBhvr>
                                      <p:tavLst>
                                        <p:tav tm="0">
                                          <p:val>
                                            <p:strVal val="#ppt_x"/>
                                          </p:val>
                                        </p:tav>
                                        <p:tav tm="100000">
                                          <p:val>
                                            <p:strVal val="#ppt_x"/>
                                          </p:val>
                                        </p:tav>
                                      </p:tavLst>
                                    </p:anim>
                                    <p:anim calcmode="lin" valueType="num">
                                      <p:cBhvr>
                                        <p:cTn id="395" dur="1000" fill="hold"/>
                                        <p:tgtEl>
                                          <p:spTgt spid="323"/>
                                        </p:tgtEl>
                                        <p:attrNameLst>
                                          <p:attrName>ppt_y</p:attrName>
                                        </p:attrNameLst>
                                      </p:cBhvr>
                                      <p:tavLst>
                                        <p:tav tm="0">
                                          <p:val>
                                            <p:strVal val="#ppt_y+.1"/>
                                          </p:val>
                                        </p:tav>
                                        <p:tav tm="100000">
                                          <p:val>
                                            <p:strVal val="#ppt_y"/>
                                          </p:val>
                                        </p:tav>
                                      </p:tavLst>
                                    </p:anim>
                                  </p:childTnLst>
                                </p:cTn>
                              </p:par>
                              <p:par>
                                <p:cTn id="396" presetID="42" presetClass="entr" presetSubtype="0" fill="hold" nodeType="withEffect">
                                  <p:stCondLst>
                                    <p:cond delay="0"/>
                                  </p:stCondLst>
                                  <p:childTnLst>
                                    <p:set>
                                      <p:cBhvr>
                                        <p:cTn id="397" dur="1" fill="hold">
                                          <p:stCondLst>
                                            <p:cond delay="0"/>
                                          </p:stCondLst>
                                        </p:cTn>
                                        <p:tgtEl>
                                          <p:spTgt spid="324"/>
                                        </p:tgtEl>
                                        <p:attrNameLst>
                                          <p:attrName>style.visibility</p:attrName>
                                        </p:attrNameLst>
                                      </p:cBhvr>
                                      <p:to>
                                        <p:strVal val="visible"/>
                                      </p:to>
                                    </p:set>
                                    <p:animEffect transition="in" filter="fade">
                                      <p:cBhvr>
                                        <p:cTn id="398" dur="1000"/>
                                        <p:tgtEl>
                                          <p:spTgt spid="324"/>
                                        </p:tgtEl>
                                      </p:cBhvr>
                                    </p:animEffect>
                                    <p:anim calcmode="lin" valueType="num">
                                      <p:cBhvr>
                                        <p:cTn id="399" dur="1000" fill="hold"/>
                                        <p:tgtEl>
                                          <p:spTgt spid="324"/>
                                        </p:tgtEl>
                                        <p:attrNameLst>
                                          <p:attrName>ppt_x</p:attrName>
                                        </p:attrNameLst>
                                      </p:cBhvr>
                                      <p:tavLst>
                                        <p:tav tm="0">
                                          <p:val>
                                            <p:strVal val="#ppt_x"/>
                                          </p:val>
                                        </p:tav>
                                        <p:tav tm="100000">
                                          <p:val>
                                            <p:strVal val="#ppt_x"/>
                                          </p:val>
                                        </p:tav>
                                      </p:tavLst>
                                    </p:anim>
                                    <p:anim calcmode="lin" valueType="num">
                                      <p:cBhvr>
                                        <p:cTn id="400" dur="1000" fill="hold"/>
                                        <p:tgtEl>
                                          <p:spTgt spid="324"/>
                                        </p:tgtEl>
                                        <p:attrNameLst>
                                          <p:attrName>ppt_y</p:attrName>
                                        </p:attrNameLst>
                                      </p:cBhvr>
                                      <p:tavLst>
                                        <p:tav tm="0">
                                          <p:val>
                                            <p:strVal val="#ppt_y+.1"/>
                                          </p:val>
                                        </p:tav>
                                        <p:tav tm="100000">
                                          <p:val>
                                            <p:strVal val="#ppt_y"/>
                                          </p:val>
                                        </p:tav>
                                      </p:tavLst>
                                    </p:anim>
                                  </p:childTnLst>
                                </p:cTn>
                              </p:par>
                              <p:par>
                                <p:cTn id="401" presetID="42" presetClass="entr" presetSubtype="0" fill="hold" nodeType="withEffect">
                                  <p:stCondLst>
                                    <p:cond delay="0"/>
                                  </p:stCondLst>
                                  <p:childTnLst>
                                    <p:set>
                                      <p:cBhvr>
                                        <p:cTn id="402" dur="1" fill="hold">
                                          <p:stCondLst>
                                            <p:cond delay="0"/>
                                          </p:stCondLst>
                                        </p:cTn>
                                        <p:tgtEl>
                                          <p:spTgt spid="187"/>
                                        </p:tgtEl>
                                        <p:attrNameLst>
                                          <p:attrName>style.visibility</p:attrName>
                                        </p:attrNameLst>
                                      </p:cBhvr>
                                      <p:to>
                                        <p:strVal val="visible"/>
                                      </p:to>
                                    </p:set>
                                    <p:animEffect transition="in" filter="fade">
                                      <p:cBhvr>
                                        <p:cTn id="403" dur="1000"/>
                                        <p:tgtEl>
                                          <p:spTgt spid="187"/>
                                        </p:tgtEl>
                                      </p:cBhvr>
                                    </p:animEffect>
                                    <p:anim calcmode="lin" valueType="num">
                                      <p:cBhvr>
                                        <p:cTn id="404" dur="1000" fill="hold"/>
                                        <p:tgtEl>
                                          <p:spTgt spid="187"/>
                                        </p:tgtEl>
                                        <p:attrNameLst>
                                          <p:attrName>ppt_x</p:attrName>
                                        </p:attrNameLst>
                                      </p:cBhvr>
                                      <p:tavLst>
                                        <p:tav tm="0">
                                          <p:val>
                                            <p:strVal val="#ppt_x"/>
                                          </p:val>
                                        </p:tav>
                                        <p:tav tm="100000">
                                          <p:val>
                                            <p:strVal val="#ppt_x"/>
                                          </p:val>
                                        </p:tav>
                                      </p:tavLst>
                                    </p:anim>
                                    <p:anim calcmode="lin" valueType="num">
                                      <p:cBhvr>
                                        <p:cTn id="405"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13" grpId="0"/>
      <p:bldP spid="231" grpId="0"/>
      <p:bldP spid="254" grpId="0"/>
      <p:bldP spid="261" grpId="0" animBg="1"/>
      <p:bldP spid="8" grpId="0"/>
      <p:bldP spid="130" grpId="0" animBg="1"/>
      <p:bldP spid="282" grpId="0" animBg="1"/>
      <p:bldP spid="280" grpId="0" animBg="1"/>
      <p:bldP spid="327" grpId="0" animBg="1"/>
      <p:bldP spid="215" grpId="0"/>
      <p:bldP spid="126" grpId="0"/>
      <p:bldP spid="127" grpId="0" animBg="1"/>
      <p:bldP spid="131" grpId="0"/>
      <p:bldP spid="134" grpId="0" animBg="1"/>
      <p:bldP spid="1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C310F-4210-4F65-8F55-8D831A750AE8}"/>
              </a:ext>
            </a:extLst>
          </p:cNvPr>
          <p:cNvPicPr>
            <a:picLocks noChangeAspect="1"/>
          </p:cNvPicPr>
          <p:nvPr/>
        </p:nvPicPr>
        <p:blipFill>
          <a:blip r:embed="rId2"/>
          <a:stretch>
            <a:fillRect/>
          </a:stretch>
        </p:blipFill>
        <p:spPr>
          <a:xfrm>
            <a:off x="654779" y="12420"/>
            <a:ext cx="10882441" cy="6833160"/>
          </a:xfrm>
          <a:prstGeom prst="rect">
            <a:avLst/>
          </a:prstGeom>
          <a:solidFill>
            <a:schemeClr val="bg1"/>
          </a:solidFill>
        </p:spPr>
      </p:pic>
      <p:sp>
        <p:nvSpPr>
          <p:cNvPr id="9" name="Rectangle 8">
            <a:extLst>
              <a:ext uri="{FF2B5EF4-FFF2-40B4-BE49-F238E27FC236}">
                <a16:creationId xmlns:a16="http://schemas.microsoft.com/office/drawing/2014/main" id="{A7804EE1-9831-45F6-8F80-028B51D2C558}"/>
              </a:ext>
            </a:extLst>
          </p:cNvPr>
          <p:cNvSpPr/>
          <p:nvPr/>
        </p:nvSpPr>
        <p:spPr>
          <a:xfrm>
            <a:off x="10580144" y="1108941"/>
            <a:ext cx="1485849" cy="830997"/>
          </a:xfrm>
          <a:prstGeom prst="rect">
            <a:avLst/>
          </a:prstGeom>
        </p:spPr>
        <p:txBody>
          <a:bodyPr wrap="square">
            <a:spAutoFit/>
          </a:bodyPr>
          <a:lstStyle/>
          <a:p>
            <a:r>
              <a:rPr lang="en-US" sz="1200" dirty="0"/>
              <a:t>https://azure.com/e/329e519b3667477dbb2faf5005dfc973</a:t>
            </a:r>
          </a:p>
        </p:txBody>
      </p:sp>
    </p:spTree>
    <p:extLst>
      <p:ext uri="{BB962C8B-B14F-4D97-AF65-F5344CB8AC3E}">
        <p14:creationId xmlns:p14="http://schemas.microsoft.com/office/powerpoint/2010/main" val="36971325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06501"/>
            <a:ext cx="7790104" cy="3934517"/>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69"/>
            <a:ext cx="4703385" cy="26907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06501"/>
            <a:ext cx="975922" cy="6291942"/>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01314"/>
            <a:ext cx="441941" cy="6291942"/>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6380"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096" y="2553250"/>
            <a:ext cx="276098" cy="288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grpSp>
        <p:nvGrpSpPr>
          <p:cNvPr id="175" name="Group 174">
            <a:extLst>
              <a:ext uri="{FF2B5EF4-FFF2-40B4-BE49-F238E27FC236}">
                <a16:creationId xmlns:a16="http://schemas.microsoft.com/office/drawing/2014/main" id="{CF8FF0A9-B0E6-4BBB-B3FA-B17349DE829C}"/>
              </a:ext>
            </a:extLst>
          </p:cNvPr>
          <p:cNvGrpSpPr/>
          <p:nvPr/>
        </p:nvGrpSpPr>
        <p:grpSpPr>
          <a:xfrm>
            <a:off x="7542142" y="3921395"/>
            <a:ext cx="2938977" cy="712068"/>
            <a:chOff x="4582024" y="-836722"/>
            <a:chExt cx="3007084" cy="712068"/>
          </a:xfrm>
          <a:solidFill>
            <a:srgbClr val="FFFFCC"/>
          </a:solidFill>
        </p:grpSpPr>
        <p:sp>
          <p:nvSpPr>
            <p:cNvPr id="176" name="Oval 175">
              <a:extLst>
                <a:ext uri="{FF2B5EF4-FFF2-40B4-BE49-F238E27FC236}">
                  <a16:creationId xmlns:a16="http://schemas.microsoft.com/office/drawing/2014/main" id="{81BE153B-88AD-4BB6-8100-CFBCB04F0012}"/>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7" name="Rectangular Callout 172">
              <a:extLst>
                <a:ext uri="{FF2B5EF4-FFF2-40B4-BE49-F238E27FC236}">
                  <a16:creationId xmlns:a16="http://schemas.microsoft.com/office/drawing/2014/main" id="{1C089289-A591-4791-B049-DB6DCE6F5A6A}"/>
                </a:ext>
              </a:extLst>
            </p:cNvPr>
            <p:cNvSpPr/>
            <p:nvPr/>
          </p:nvSpPr>
          <p:spPr>
            <a:xfrm>
              <a:off x="4582024" y="-836722"/>
              <a:ext cx="3007084" cy="712068"/>
            </a:xfrm>
            <a:prstGeom prst="wedgeRectCallout">
              <a:avLst>
                <a:gd name="adj1" fmla="val 18875"/>
                <a:gd name="adj2" fmla="val 22197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DR</a:t>
              </a:r>
              <a:r>
                <a:rPr lang="en-US" sz="1100" u="sng" kern="0" dirty="0">
                  <a:solidFill>
                    <a:sysClr val="windowText" lastClr="000000"/>
                  </a:solidFill>
                  <a:latin typeface="Calibri Light" panose="020F0302020204030204"/>
                </a:rPr>
                <a:t>:</a:t>
              </a:r>
              <a:r>
                <a:rPr lang="en-US" sz="1100" b="1" kern="0" dirty="0">
                  <a:solidFill>
                    <a:srgbClr val="FF0000"/>
                  </a:solidFill>
                  <a:latin typeface="Calibri Light" panose="020F0302020204030204"/>
                </a:rPr>
                <a:t>1 x M64s</a:t>
              </a:r>
              <a:r>
                <a:rPr lang="en-US" sz="1100" kern="0" dirty="0">
                  <a:solidFill>
                    <a:sysClr val="windowText" lastClr="000000"/>
                  </a:solidFill>
                  <a:latin typeface="Calibri Light" panose="020F0302020204030204"/>
                </a:rPr>
                <a:t>, </a:t>
              </a:r>
            </a:p>
            <a:p>
              <a:pPr lvl="0">
                <a:defRPr/>
              </a:pPr>
              <a:r>
                <a:rPr lang="en-US" sz="1100" kern="0" dirty="0">
                  <a:solidFill>
                    <a:sysClr val="windowText" lastClr="000000"/>
                  </a:solidFill>
                  <a:latin typeface="Calibri Light" panose="020F0302020204030204"/>
                </a:rPr>
                <a:t>-- Data/log: 2 x P30. Shared: 1 x P30,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    root : 1 x P6, </a:t>
              </a:r>
              <a:r>
                <a:rPr lang="en-US" sz="1100" kern="0" dirty="0" err="1">
                  <a:solidFill>
                    <a:sysClr val="windowText" lastClr="000000"/>
                  </a:solidFill>
                  <a:latin typeface="Calibri Light" panose="020F0302020204030204"/>
                </a:rPr>
                <a:t>usr</a:t>
              </a:r>
              <a:r>
                <a:rPr lang="en-US" sz="1100" kern="0" dirty="0">
                  <a:solidFill>
                    <a:sysClr val="windowText" lastClr="000000"/>
                  </a:solidFill>
                  <a:latin typeface="Calibri Light" panose="020F0302020204030204"/>
                </a:rPr>
                <a:t>/sap : 1 x P6, backup : 2 x P30</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cxnSp>
        <p:nvCxnSpPr>
          <p:cNvPr id="178" name="Straight Arrow Connector 177">
            <a:extLst>
              <a:ext uri="{FF2B5EF4-FFF2-40B4-BE49-F238E27FC236}">
                <a16:creationId xmlns:a16="http://schemas.microsoft.com/office/drawing/2014/main" id="{B4F117F2-FB03-4F15-9FC9-4AC4039D88C0}"/>
              </a:ext>
            </a:extLst>
          </p:cNvPr>
          <p:cNvCxnSpPr>
            <a:cxnSpLocks/>
            <a:stCxn id="250" idx="3"/>
            <a:endCxn id="340" idx="1"/>
          </p:cNvCxnSpPr>
          <p:nvPr/>
        </p:nvCxnSpPr>
        <p:spPr>
          <a:xfrm>
            <a:off x="1481354" y="669263"/>
            <a:ext cx="2076333" cy="475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7AF0BAFD-BCA7-4BAF-AEA9-6607A969C4E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583599" y="5866505"/>
            <a:ext cx="299119" cy="299119"/>
          </a:xfrm>
          <a:prstGeom prst="rect">
            <a:avLst/>
          </a:prstGeom>
        </p:spPr>
      </p:pic>
      <p:pic>
        <p:nvPicPr>
          <p:cNvPr id="181" name="Picture 2" descr="Image result for azure managed disks vm">
            <a:extLst>
              <a:ext uri="{FF2B5EF4-FFF2-40B4-BE49-F238E27FC236}">
                <a16:creationId xmlns:a16="http://schemas.microsoft.com/office/drawing/2014/main" id="{556ABB9A-9EC3-4938-BAF5-B106769052D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794732" y="6074731"/>
            <a:ext cx="188599" cy="99015"/>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Connector: Elbow 181">
            <a:extLst>
              <a:ext uri="{FF2B5EF4-FFF2-40B4-BE49-F238E27FC236}">
                <a16:creationId xmlns:a16="http://schemas.microsoft.com/office/drawing/2014/main" id="{785B9188-8051-4873-8958-3B6C4D5B9B23}"/>
              </a:ext>
            </a:extLst>
          </p:cNvPr>
          <p:cNvCxnSpPr>
            <a:cxnSpLocks/>
            <a:stCxn id="281" idx="2"/>
            <a:endCxn id="180" idx="0"/>
          </p:cNvCxnSpPr>
          <p:nvPr/>
        </p:nvCxnSpPr>
        <p:spPr>
          <a:xfrm rot="5400000">
            <a:off x="5119164" y="3963269"/>
            <a:ext cx="3517232" cy="289241"/>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7B10F271-798D-43C6-B505-ACC54D582580}"/>
              </a:ext>
            </a:extLst>
          </p:cNvPr>
          <p:cNvGrpSpPr/>
          <p:nvPr/>
        </p:nvGrpSpPr>
        <p:grpSpPr>
          <a:xfrm>
            <a:off x="5512138" y="3750399"/>
            <a:ext cx="1154039" cy="580112"/>
            <a:chOff x="4582024" y="-1475039"/>
            <a:chExt cx="3007084" cy="1350387"/>
          </a:xfrm>
          <a:solidFill>
            <a:srgbClr val="FFFFCC"/>
          </a:solidFill>
        </p:grpSpPr>
        <p:sp>
          <p:nvSpPr>
            <p:cNvPr id="186" name="Oval 185">
              <a:extLst>
                <a:ext uri="{FF2B5EF4-FFF2-40B4-BE49-F238E27FC236}">
                  <a16:creationId xmlns:a16="http://schemas.microsoft.com/office/drawing/2014/main" id="{25E9CF7D-E17B-4696-8F16-D51DE0F2B00C}"/>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87" name="Rectangular Callout 172">
              <a:extLst>
                <a:ext uri="{FF2B5EF4-FFF2-40B4-BE49-F238E27FC236}">
                  <a16:creationId xmlns:a16="http://schemas.microsoft.com/office/drawing/2014/main" id="{C06AF6AF-A0D0-4BED-A358-E4AA4D4E41B5}"/>
                </a:ext>
              </a:extLst>
            </p:cNvPr>
            <p:cNvSpPr/>
            <p:nvPr/>
          </p:nvSpPr>
          <p:spPr>
            <a:xfrm>
              <a:off x="4582024" y="-1475039"/>
              <a:ext cx="3007084" cy="1350387"/>
            </a:xfrm>
            <a:prstGeom prst="wedgeRectCallout">
              <a:avLst>
                <a:gd name="adj1" fmla="val 53143"/>
                <a:gd name="adj2" fmla="val 73806"/>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File robocopy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(/sapmnt)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to West US 2</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188" name="Oval 187">
            <a:extLst>
              <a:ext uri="{FF2B5EF4-FFF2-40B4-BE49-F238E27FC236}">
                <a16:creationId xmlns:a16="http://schemas.microsoft.com/office/drawing/2014/main" id="{E5F427D2-0D0C-441B-B8CA-E418462CCFD3}"/>
              </a:ext>
            </a:extLst>
          </p:cNvPr>
          <p:cNvSpPr/>
          <p:nvPr/>
        </p:nvSpPr>
        <p:spPr>
          <a:xfrm>
            <a:off x="7290960"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9" name="Oval 188">
            <a:extLst>
              <a:ext uri="{FF2B5EF4-FFF2-40B4-BE49-F238E27FC236}">
                <a16:creationId xmlns:a16="http://schemas.microsoft.com/office/drawing/2014/main" id="{C8DD0CD2-F2F2-4224-8CA2-2B538ABC73AA}"/>
              </a:ext>
            </a:extLst>
          </p:cNvPr>
          <p:cNvSpPr/>
          <p:nvPr/>
        </p:nvSpPr>
        <p:spPr>
          <a:xfrm>
            <a:off x="5228118"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grpSp>
        <p:nvGrpSpPr>
          <p:cNvPr id="190" name="Group 189">
            <a:extLst>
              <a:ext uri="{FF2B5EF4-FFF2-40B4-BE49-F238E27FC236}">
                <a16:creationId xmlns:a16="http://schemas.microsoft.com/office/drawing/2014/main" id="{ED6FA955-3D0C-4070-B304-60E120EBBB80}"/>
              </a:ext>
            </a:extLst>
          </p:cNvPr>
          <p:cNvGrpSpPr/>
          <p:nvPr/>
        </p:nvGrpSpPr>
        <p:grpSpPr>
          <a:xfrm>
            <a:off x="1650815" y="4105062"/>
            <a:ext cx="888708" cy="1220791"/>
            <a:chOff x="4582024" y="-1475039"/>
            <a:chExt cx="3007084" cy="1350387"/>
          </a:xfrm>
          <a:solidFill>
            <a:srgbClr val="FFFFCC"/>
          </a:solidFill>
        </p:grpSpPr>
        <p:sp>
          <p:nvSpPr>
            <p:cNvPr id="191" name="Oval 190">
              <a:extLst>
                <a:ext uri="{FF2B5EF4-FFF2-40B4-BE49-F238E27FC236}">
                  <a16:creationId xmlns:a16="http://schemas.microsoft.com/office/drawing/2014/main" id="{CF32B5D9-0A36-4BE1-BC04-4505CAFE35D9}"/>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92" name="Rectangular Callout 172">
              <a:extLst>
                <a:ext uri="{FF2B5EF4-FFF2-40B4-BE49-F238E27FC236}">
                  <a16:creationId xmlns:a16="http://schemas.microsoft.com/office/drawing/2014/main" id="{4E0A594E-F27D-45A2-A85B-50F7EE6984E9}"/>
                </a:ext>
              </a:extLst>
            </p:cNvPr>
            <p:cNvSpPr/>
            <p:nvPr/>
          </p:nvSpPr>
          <p:spPr>
            <a:xfrm>
              <a:off x="4582024" y="-1475039"/>
              <a:ext cx="3007084" cy="1350387"/>
            </a:xfrm>
            <a:prstGeom prst="wedgeRectCallout">
              <a:avLst>
                <a:gd name="adj1" fmla="val 42854"/>
                <a:gd name="adj2" fmla="val -6234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One ER circuit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can connect to ALL regions in a geopolitical regions</a:t>
              </a:r>
            </a:p>
          </p:txBody>
        </p:sp>
      </p:grpSp>
      <p:sp>
        <p:nvSpPr>
          <p:cNvPr id="193" name="Oval 192">
            <a:extLst>
              <a:ext uri="{FF2B5EF4-FFF2-40B4-BE49-F238E27FC236}">
                <a16:creationId xmlns:a16="http://schemas.microsoft.com/office/drawing/2014/main" id="{2369E20D-EFBD-4BEF-866D-31E6F2BC1F46}"/>
              </a:ext>
            </a:extLst>
          </p:cNvPr>
          <p:cNvSpPr/>
          <p:nvPr/>
        </p:nvSpPr>
        <p:spPr>
          <a:xfrm>
            <a:off x="1439479" y="5098203"/>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cxnSp>
        <p:nvCxnSpPr>
          <p:cNvPr id="194" name="Connector: Elbow 193">
            <a:extLst>
              <a:ext uri="{FF2B5EF4-FFF2-40B4-BE49-F238E27FC236}">
                <a16:creationId xmlns:a16="http://schemas.microsoft.com/office/drawing/2014/main" id="{FEF251AE-AB6B-4F1E-BCBE-402C39C001AE}"/>
              </a:ext>
            </a:extLst>
          </p:cNvPr>
          <p:cNvCxnSpPr>
            <a:cxnSpLocks/>
            <a:stCxn id="329" idx="2"/>
            <a:endCxn id="208" idx="2"/>
          </p:cNvCxnSpPr>
          <p:nvPr/>
        </p:nvCxnSpPr>
        <p:spPr>
          <a:xfrm rot="16200000" flipH="1">
            <a:off x="9075803" y="1177156"/>
            <a:ext cx="1250354" cy="3553622"/>
          </a:xfrm>
          <a:prstGeom prst="bentConnector3">
            <a:avLst>
              <a:gd name="adj1" fmla="val 11828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2B6B8A2F-6FF7-41F2-BB9E-5434DB81BB69}"/>
              </a:ext>
            </a:extLst>
          </p:cNvPr>
          <p:cNvCxnSpPr>
            <a:cxnSpLocks/>
            <a:stCxn id="332" idx="2"/>
            <a:endCxn id="208" idx="2"/>
          </p:cNvCxnSpPr>
          <p:nvPr/>
        </p:nvCxnSpPr>
        <p:spPr>
          <a:xfrm rot="16200000" flipH="1">
            <a:off x="9280780" y="1382133"/>
            <a:ext cx="1243426" cy="3150596"/>
          </a:xfrm>
          <a:prstGeom prst="bentConnector3">
            <a:avLst>
              <a:gd name="adj1" fmla="val 11838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2373ABB6-EB09-40B9-BAB0-886AC2F67465}"/>
              </a:ext>
            </a:extLst>
          </p:cNvPr>
          <p:cNvGrpSpPr/>
          <p:nvPr/>
        </p:nvGrpSpPr>
        <p:grpSpPr>
          <a:xfrm>
            <a:off x="9166321" y="2550671"/>
            <a:ext cx="1154039" cy="580112"/>
            <a:chOff x="4582024" y="-1475039"/>
            <a:chExt cx="3007084" cy="1350387"/>
          </a:xfrm>
          <a:solidFill>
            <a:srgbClr val="FFFFCC"/>
          </a:solidFill>
        </p:grpSpPr>
        <p:sp>
          <p:nvSpPr>
            <p:cNvPr id="201" name="Oval 200">
              <a:extLst>
                <a:ext uri="{FF2B5EF4-FFF2-40B4-BE49-F238E27FC236}">
                  <a16:creationId xmlns:a16="http://schemas.microsoft.com/office/drawing/2014/main" id="{C6B7215D-AA70-499F-B709-D6E14A475F41}"/>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203" name="Rectangular Callout 172">
              <a:extLst>
                <a:ext uri="{FF2B5EF4-FFF2-40B4-BE49-F238E27FC236}">
                  <a16:creationId xmlns:a16="http://schemas.microsoft.com/office/drawing/2014/main" id="{CA5BC176-2B21-45D2-8487-0F844A505569}"/>
                </a:ext>
              </a:extLst>
            </p:cNvPr>
            <p:cNvSpPr/>
            <p:nvPr/>
          </p:nvSpPr>
          <p:spPr>
            <a:xfrm>
              <a:off x="4582024" y="-1475039"/>
              <a:ext cx="3007084" cy="1350387"/>
            </a:xfrm>
            <a:prstGeom prst="wedgeRectCallout">
              <a:avLst>
                <a:gd name="adj1" fmla="val 18619"/>
                <a:gd name="adj2" fmla="val 16500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Azure Site Recovery for AP Server VMs</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204" name="Oval 203">
            <a:extLst>
              <a:ext uri="{FF2B5EF4-FFF2-40B4-BE49-F238E27FC236}">
                <a16:creationId xmlns:a16="http://schemas.microsoft.com/office/drawing/2014/main" id="{BDBB76B4-1038-4298-891F-4BBA74163CBD}"/>
              </a:ext>
            </a:extLst>
          </p:cNvPr>
          <p:cNvSpPr/>
          <p:nvPr/>
        </p:nvSpPr>
        <p:spPr>
          <a:xfrm>
            <a:off x="8933494" y="274128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spTree>
    <p:extLst>
      <p:ext uri="{BB962C8B-B14F-4D97-AF65-F5344CB8AC3E}">
        <p14:creationId xmlns:p14="http://schemas.microsoft.com/office/powerpoint/2010/main" val="2186851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anim calcmode="lin" valueType="num">
                                      <p:cBhvr>
                                        <p:cTn id="8" dur="1000" fill="hold"/>
                                        <p:tgtEl>
                                          <p:spTgt spid="171"/>
                                        </p:tgtEl>
                                        <p:attrNameLst>
                                          <p:attrName>ppt_x</p:attrName>
                                        </p:attrNameLst>
                                      </p:cBhvr>
                                      <p:tavLst>
                                        <p:tav tm="0">
                                          <p:val>
                                            <p:strVal val="#ppt_x"/>
                                          </p:val>
                                        </p:tav>
                                        <p:tav tm="100000">
                                          <p:val>
                                            <p:strVal val="#ppt_x"/>
                                          </p:val>
                                        </p:tav>
                                      </p:tavLst>
                                    </p:anim>
                                    <p:anim calcmode="lin" valueType="num">
                                      <p:cBhvr>
                                        <p:cTn id="9" dur="1000" fill="hold"/>
                                        <p:tgtEl>
                                          <p:spTgt spid="1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anim calcmode="lin" valueType="num">
                                      <p:cBhvr>
                                        <p:cTn id="13" dur="1000" fill="hold"/>
                                        <p:tgtEl>
                                          <p:spTgt spid="174"/>
                                        </p:tgtEl>
                                        <p:attrNameLst>
                                          <p:attrName>ppt_x</p:attrName>
                                        </p:attrNameLst>
                                      </p:cBhvr>
                                      <p:tavLst>
                                        <p:tav tm="0">
                                          <p:val>
                                            <p:strVal val="#ppt_x"/>
                                          </p:val>
                                        </p:tav>
                                        <p:tav tm="100000">
                                          <p:val>
                                            <p:strVal val="#ppt_x"/>
                                          </p:val>
                                        </p:tav>
                                      </p:tavLst>
                                    </p:anim>
                                    <p:anim calcmode="lin" valueType="num">
                                      <p:cBhvr>
                                        <p:cTn id="14"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anim calcmode="lin" valueType="num">
                                      <p:cBhvr>
                                        <p:cTn id="20" dur="1000" fill="hold"/>
                                        <p:tgtEl>
                                          <p:spTgt spid="190"/>
                                        </p:tgtEl>
                                        <p:attrNameLst>
                                          <p:attrName>ppt_x</p:attrName>
                                        </p:attrNameLst>
                                      </p:cBhvr>
                                      <p:tavLst>
                                        <p:tav tm="0">
                                          <p:val>
                                            <p:strVal val="#ppt_x"/>
                                          </p:val>
                                        </p:tav>
                                        <p:tav tm="100000">
                                          <p:val>
                                            <p:strVal val="#ppt_x"/>
                                          </p:val>
                                        </p:tav>
                                      </p:tavLst>
                                    </p:anim>
                                    <p:anim calcmode="lin" valueType="num">
                                      <p:cBhvr>
                                        <p:cTn id="21" dur="1000" fill="hold"/>
                                        <p:tgtEl>
                                          <p:spTgt spid="19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1000"/>
                                        <p:tgtEl>
                                          <p:spTgt spid="303"/>
                                        </p:tgtEl>
                                      </p:cBhvr>
                                    </p:animEffect>
                                    <p:anim calcmode="lin" valueType="num">
                                      <p:cBhvr>
                                        <p:cTn id="25" dur="1000" fill="hold"/>
                                        <p:tgtEl>
                                          <p:spTgt spid="303"/>
                                        </p:tgtEl>
                                        <p:attrNameLst>
                                          <p:attrName>ppt_x</p:attrName>
                                        </p:attrNameLst>
                                      </p:cBhvr>
                                      <p:tavLst>
                                        <p:tav tm="0">
                                          <p:val>
                                            <p:strVal val="#ppt_x"/>
                                          </p:val>
                                        </p:tav>
                                        <p:tav tm="100000">
                                          <p:val>
                                            <p:strVal val="#ppt_x"/>
                                          </p:val>
                                        </p:tav>
                                      </p:tavLst>
                                    </p:anim>
                                    <p:anim calcmode="lin" valueType="num">
                                      <p:cBhvr>
                                        <p:cTn id="26" dur="1000" fill="hold"/>
                                        <p:tgtEl>
                                          <p:spTgt spid="30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1000"/>
                                        <p:tgtEl>
                                          <p:spTgt spid="296"/>
                                        </p:tgtEl>
                                      </p:cBhvr>
                                    </p:animEffect>
                                    <p:anim calcmode="lin" valueType="num">
                                      <p:cBhvr>
                                        <p:cTn id="30" dur="1000" fill="hold"/>
                                        <p:tgtEl>
                                          <p:spTgt spid="296"/>
                                        </p:tgtEl>
                                        <p:attrNameLst>
                                          <p:attrName>ppt_x</p:attrName>
                                        </p:attrNameLst>
                                      </p:cBhvr>
                                      <p:tavLst>
                                        <p:tav tm="0">
                                          <p:val>
                                            <p:strVal val="#ppt_x"/>
                                          </p:val>
                                        </p:tav>
                                        <p:tav tm="100000">
                                          <p:val>
                                            <p:strVal val="#ppt_x"/>
                                          </p:val>
                                        </p:tav>
                                      </p:tavLst>
                                    </p:anim>
                                    <p:anim calcmode="lin" valueType="num">
                                      <p:cBhvr>
                                        <p:cTn id="31" dur="1000" fill="hold"/>
                                        <p:tgtEl>
                                          <p:spTgt spid="29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1000"/>
                                        <p:tgtEl>
                                          <p:spTgt spid="295"/>
                                        </p:tgtEl>
                                      </p:cBhvr>
                                    </p:animEffect>
                                    <p:anim calcmode="lin" valueType="num">
                                      <p:cBhvr>
                                        <p:cTn id="35" dur="1000" fill="hold"/>
                                        <p:tgtEl>
                                          <p:spTgt spid="295"/>
                                        </p:tgtEl>
                                        <p:attrNameLst>
                                          <p:attrName>ppt_x</p:attrName>
                                        </p:attrNameLst>
                                      </p:cBhvr>
                                      <p:tavLst>
                                        <p:tav tm="0">
                                          <p:val>
                                            <p:strVal val="#ppt_x"/>
                                          </p:val>
                                        </p:tav>
                                        <p:tav tm="100000">
                                          <p:val>
                                            <p:strVal val="#ppt_x"/>
                                          </p:val>
                                        </p:tav>
                                      </p:tavLst>
                                    </p:anim>
                                    <p:anim calcmode="lin" valueType="num">
                                      <p:cBhvr>
                                        <p:cTn id="36" dur="1000" fill="hold"/>
                                        <p:tgtEl>
                                          <p:spTgt spid="29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fade">
                                      <p:cBhvr>
                                        <p:cTn id="39" dur="1000"/>
                                        <p:tgtEl>
                                          <p:spTgt spid="297"/>
                                        </p:tgtEl>
                                      </p:cBhvr>
                                    </p:animEffect>
                                    <p:anim calcmode="lin" valueType="num">
                                      <p:cBhvr>
                                        <p:cTn id="40" dur="1000" fill="hold"/>
                                        <p:tgtEl>
                                          <p:spTgt spid="297"/>
                                        </p:tgtEl>
                                        <p:attrNameLst>
                                          <p:attrName>ppt_x</p:attrName>
                                        </p:attrNameLst>
                                      </p:cBhvr>
                                      <p:tavLst>
                                        <p:tav tm="0">
                                          <p:val>
                                            <p:strVal val="#ppt_x"/>
                                          </p:val>
                                        </p:tav>
                                        <p:tav tm="100000">
                                          <p:val>
                                            <p:strVal val="#ppt_x"/>
                                          </p:val>
                                        </p:tav>
                                      </p:tavLst>
                                    </p:anim>
                                    <p:anim calcmode="lin" valueType="num">
                                      <p:cBhvr>
                                        <p:cTn id="41" dur="1000" fill="hold"/>
                                        <p:tgtEl>
                                          <p:spTgt spid="29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fade">
                                      <p:cBhvr>
                                        <p:cTn id="44" dur="1000"/>
                                        <p:tgtEl>
                                          <p:spTgt spid="193"/>
                                        </p:tgtEl>
                                      </p:cBhvr>
                                    </p:animEffect>
                                    <p:anim calcmode="lin" valueType="num">
                                      <p:cBhvr>
                                        <p:cTn id="45" dur="1000" fill="hold"/>
                                        <p:tgtEl>
                                          <p:spTgt spid="193"/>
                                        </p:tgtEl>
                                        <p:attrNameLst>
                                          <p:attrName>ppt_x</p:attrName>
                                        </p:attrNameLst>
                                      </p:cBhvr>
                                      <p:tavLst>
                                        <p:tav tm="0">
                                          <p:val>
                                            <p:strVal val="#ppt_x"/>
                                          </p:val>
                                        </p:tav>
                                        <p:tav tm="100000">
                                          <p:val>
                                            <p:strVal val="#ppt_x"/>
                                          </p:val>
                                        </p:tav>
                                      </p:tavLst>
                                    </p:anim>
                                    <p:anim calcmode="lin" valueType="num">
                                      <p:cBhvr>
                                        <p:cTn id="46"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1"/>
                                        </p:tgtEl>
                                        <p:attrNameLst>
                                          <p:attrName>style.visibility</p:attrName>
                                        </p:attrNameLst>
                                      </p:cBhvr>
                                      <p:to>
                                        <p:strVal val="visible"/>
                                      </p:to>
                                    </p:set>
                                    <p:animEffect transition="in" filter="fade">
                                      <p:cBhvr>
                                        <p:cTn id="51" dur="1000"/>
                                        <p:tgtEl>
                                          <p:spTgt spid="381"/>
                                        </p:tgtEl>
                                      </p:cBhvr>
                                    </p:animEffect>
                                    <p:anim calcmode="lin" valueType="num">
                                      <p:cBhvr>
                                        <p:cTn id="52" dur="1000" fill="hold"/>
                                        <p:tgtEl>
                                          <p:spTgt spid="381"/>
                                        </p:tgtEl>
                                        <p:attrNameLst>
                                          <p:attrName>ppt_x</p:attrName>
                                        </p:attrNameLst>
                                      </p:cBhvr>
                                      <p:tavLst>
                                        <p:tav tm="0">
                                          <p:val>
                                            <p:strVal val="#ppt_x"/>
                                          </p:val>
                                        </p:tav>
                                        <p:tav tm="100000">
                                          <p:val>
                                            <p:strVal val="#ppt_x"/>
                                          </p:val>
                                        </p:tav>
                                      </p:tavLst>
                                    </p:anim>
                                    <p:anim calcmode="lin" valueType="num">
                                      <p:cBhvr>
                                        <p:cTn id="53" dur="1000" fill="hold"/>
                                        <p:tgtEl>
                                          <p:spTgt spid="38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00"/>
                                        </p:tgtEl>
                                        <p:attrNameLst>
                                          <p:attrName>style.visibility</p:attrName>
                                        </p:attrNameLst>
                                      </p:cBhvr>
                                      <p:to>
                                        <p:strVal val="visible"/>
                                      </p:to>
                                    </p:set>
                                    <p:animEffect transition="in" filter="fade">
                                      <p:cBhvr>
                                        <p:cTn id="56" dur="1000"/>
                                        <p:tgtEl>
                                          <p:spTgt spid="300"/>
                                        </p:tgtEl>
                                      </p:cBhvr>
                                    </p:animEffect>
                                    <p:anim calcmode="lin" valueType="num">
                                      <p:cBhvr>
                                        <p:cTn id="57" dur="1000" fill="hold"/>
                                        <p:tgtEl>
                                          <p:spTgt spid="300"/>
                                        </p:tgtEl>
                                        <p:attrNameLst>
                                          <p:attrName>ppt_x</p:attrName>
                                        </p:attrNameLst>
                                      </p:cBhvr>
                                      <p:tavLst>
                                        <p:tav tm="0">
                                          <p:val>
                                            <p:strVal val="#ppt_x"/>
                                          </p:val>
                                        </p:tav>
                                        <p:tav tm="100000">
                                          <p:val>
                                            <p:strVal val="#ppt_x"/>
                                          </p:val>
                                        </p:tav>
                                      </p:tavLst>
                                    </p:anim>
                                    <p:anim calcmode="lin" valueType="num">
                                      <p:cBhvr>
                                        <p:cTn id="58" dur="1000" fill="hold"/>
                                        <p:tgtEl>
                                          <p:spTgt spid="30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0"/>
                                        </p:tgtEl>
                                        <p:attrNameLst>
                                          <p:attrName>style.visibility</p:attrName>
                                        </p:attrNameLst>
                                      </p:cBhvr>
                                      <p:to>
                                        <p:strVal val="visible"/>
                                      </p:to>
                                    </p:set>
                                    <p:animEffect transition="in" filter="fade">
                                      <p:cBhvr>
                                        <p:cTn id="61" dur="1000"/>
                                        <p:tgtEl>
                                          <p:spTgt spid="330"/>
                                        </p:tgtEl>
                                      </p:cBhvr>
                                    </p:animEffect>
                                    <p:anim calcmode="lin" valueType="num">
                                      <p:cBhvr>
                                        <p:cTn id="62" dur="1000" fill="hold"/>
                                        <p:tgtEl>
                                          <p:spTgt spid="330"/>
                                        </p:tgtEl>
                                        <p:attrNameLst>
                                          <p:attrName>ppt_x</p:attrName>
                                        </p:attrNameLst>
                                      </p:cBhvr>
                                      <p:tavLst>
                                        <p:tav tm="0">
                                          <p:val>
                                            <p:strVal val="#ppt_x"/>
                                          </p:val>
                                        </p:tav>
                                        <p:tav tm="100000">
                                          <p:val>
                                            <p:strVal val="#ppt_x"/>
                                          </p:val>
                                        </p:tav>
                                      </p:tavLst>
                                    </p:anim>
                                    <p:anim calcmode="lin" valueType="num">
                                      <p:cBhvr>
                                        <p:cTn id="63" dur="1000" fill="hold"/>
                                        <p:tgtEl>
                                          <p:spTgt spid="3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1000"/>
                                        <p:tgtEl>
                                          <p:spTgt spid="175"/>
                                        </p:tgtEl>
                                      </p:cBhvr>
                                    </p:animEffect>
                                    <p:anim calcmode="lin" valueType="num">
                                      <p:cBhvr>
                                        <p:cTn id="67" dur="1000" fill="hold"/>
                                        <p:tgtEl>
                                          <p:spTgt spid="175"/>
                                        </p:tgtEl>
                                        <p:attrNameLst>
                                          <p:attrName>ppt_x</p:attrName>
                                        </p:attrNameLst>
                                      </p:cBhvr>
                                      <p:tavLst>
                                        <p:tav tm="0">
                                          <p:val>
                                            <p:strVal val="#ppt_x"/>
                                          </p:val>
                                        </p:tav>
                                        <p:tav tm="100000">
                                          <p:val>
                                            <p:strVal val="#ppt_x"/>
                                          </p:val>
                                        </p:tav>
                                      </p:tavLst>
                                    </p:anim>
                                    <p:anim calcmode="lin" valueType="num">
                                      <p:cBhvr>
                                        <p:cTn id="68" dur="1000" fill="hold"/>
                                        <p:tgtEl>
                                          <p:spTgt spid="17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8"/>
                                        </p:tgtEl>
                                        <p:attrNameLst>
                                          <p:attrName>style.visibility</p:attrName>
                                        </p:attrNameLst>
                                      </p:cBhvr>
                                      <p:to>
                                        <p:strVal val="visible"/>
                                      </p:to>
                                    </p:set>
                                    <p:animEffect transition="in" filter="fade">
                                      <p:cBhvr>
                                        <p:cTn id="71" dur="1000"/>
                                        <p:tgtEl>
                                          <p:spTgt spid="188"/>
                                        </p:tgtEl>
                                      </p:cBhvr>
                                    </p:animEffect>
                                    <p:anim calcmode="lin" valueType="num">
                                      <p:cBhvr>
                                        <p:cTn id="72" dur="1000" fill="hold"/>
                                        <p:tgtEl>
                                          <p:spTgt spid="188"/>
                                        </p:tgtEl>
                                        <p:attrNameLst>
                                          <p:attrName>ppt_x</p:attrName>
                                        </p:attrNameLst>
                                      </p:cBhvr>
                                      <p:tavLst>
                                        <p:tav tm="0">
                                          <p:val>
                                            <p:strVal val="#ppt_x"/>
                                          </p:val>
                                        </p:tav>
                                        <p:tav tm="100000">
                                          <p:val>
                                            <p:strVal val="#ppt_x"/>
                                          </p:val>
                                        </p:tav>
                                      </p:tavLst>
                                    </p:anim>
                                    <p:anim calcmode="lin" valueType="num">
                                      <p:cBhvr>
                                        <p:cTn id="73" dur="1000" fill="hold"/>
                                        <p:tgtEl>
                                          <p:spTgt spid="18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44"/>
                                        </p:tgtEl>
                                        <p:attrNameLst>
                                          <p:attrName>style.visibility</p:attrName>
                                        </p:attrNameLst>
                                      </p:cBhvr>
                                      <p:to>
                                        <p:strVal val="visible"/>
                                      </p:to>
                                    </p:set>
                                    <p:animEffect transition="in" filter="fade">
                                      <p:cBhvr>
                                        <p:cTn id="76" dur="1000"/>
                                        <p:tgtEl>
                                          <p:spTgt spid="344"/>
                                        </p:tgtEl>
                                      </p:cBhvr>
                                    </p:animEffect>
                                    <p:anim calcmode="lin" valueType="num">
                                      <p:cBhvr>
                                        <p:cTn id="77" dur="1000" fill="hold"/>
                                        <p:tgtEl>
                                          <p:spTgt spid="344"/>
                                        </p:tgtEl>
                                        <p:attrNameLst>
                                          <p:attrName>ppt_x</p:attrName>
                                        </p:attrNameLst>
                                      </p:cBhvr>
                                      <p:tavLst>
                                        <p:tav tm="0">
                                          <p:val>
                                            <p:strVal val="#ppt_x"/>
                                          </p:val>
                                        </p:tav>
                                        <p:tav tm="100000">
                                          <p:val>
                                            <p:strVal val="#ppt_x"/>
                                          </p:val>
                                        </p:tav>
                                      </p:tavLst>
                                    </p:anim>
                                    <p:anim calcmode="lin" valueType="num">
                                      <p:cBhvr>
                                        <p:cTn id="78"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82"/>
                                        </p:tgtEl>
                                        <p:attrNameLst>
                                          <p:attrName>style.visibility</p:attrName>
                                        </p:attrNameLst>
                                      </p:cBhvr>
                                      <p:to>
                                        <p:strVal val="visible"/>
                                      </p:to>
                                    </p:set>
                                    <p:animEffect transition="in" filter="fade">
                                      <p:cBhvr>
                                        <p:cTn id="83" dur="1000"/>
                                        <p:tgtEl>
                                          <p:spTgt spid="182"/>
                                        </p:tgtEl>
                                      </p:cBhvr>
                                    </p:animEffect>
                                    <p:anim calcmode="lin" valueType="num">
                                      <p:cBhvr>
                                        <p:cTn id="84" dur="1000" fill="hold"/>
                                        <p:tgtEl>
                                          <p:spTgt spid="182"/>
                                        </p:tgtEl>
                                        <p:attrNameLst>
                                          <p:attrName>ppt_x</p:attrName>
                                        </p:attrNameLst>
                                      </p:cBhvr>
                                      <p:tavLst>
                                        <p:tav tm="0">
                                          <p:val>
                                            <p:strVal val="#ppt_x"/>
                                          </p:val>
                                        </p:tav>
                                        <p:tav tm="100000">
                                          <p:val>
                                            <p:strVal val="#ppt_x"/>
                                          </p:val>
                                        </p:tav>
                                      </p:tavLst>
                                    </p:anim>
                                    <p:anim calcmode="lin" valueType="num">
                                      <p:cBhvr>
                                        <p:cTn id="85" dur="1000" fill="hold"/>
                                        <p:tgtEl>
                                          <p:spTgt spid="18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fade">
                                      <p:cBhvr>
                                        <p:cTn id="88" dur="1000"/>
                                        <p:tgtEl>
                                          <p:spTgt spid="185"/>
                                        </p:tgtEl>
                                      </p:cBhvr>
                                    </p:animEffect>
                                    <p:anim calcmode="lin" valueType="num">
                                      <p:cBhvr>
                                        <p:cTn id="89" dur="1000" fill="hold"/>
                                        <p:tgtEl>
                                          <p:spTgt spid="185"/>
                                        </p:tgtEl>
                                        <p:attrNameLst>
                                          <p:attrName>ppt_x</p:attrName>
                                        </p:attrNameLst>
                                      </p:cBhvr>
                                      <p:tavLst>
                                        <p:tav tm="0">
                                          <p:val>
                                            <p:strVal val="#ppt_x"/>
                                          </p:val>
                                        </p:tav>
                                        <p:tav tm="100000">
                                          <p:val>
                                            <p:strVal val="#ppt_x"/>
                                          </p:val>
                                        </p:tav>
                                      </p:tavLst>
                                    </p:anim>
                                    <p:anim calcmode="lin" valueType="num">
                                      <p:cBhvr>
                                        <p:cTn id="90" dur="1000" fill="hold"/>
                                        <p:tgtEl>
                                          <p:spTgt spid="18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89"/>
                                        </p:tgtEl>
                                        <p:attrNameLst>
                                          <p:attrName>style.visibility</p:attrName>
                                        </p:attrNameLst>
                                      </p:cBhvr>
                                      <p:to>
                                        <p:strVal val="visible"/>
                                      </p:to>
                                    </p:set>
                                    <p:animEffect transition="in" filter="fade">
                                      <p:cBhvr>
                                        <p:cTn id="93" dur="1000"/>
                                        <p:tgtEl>
                                          <p:spTgt spid="189"/>
                                        </p:tgtEl>
                                      </p:cBhvr>
                                    </p:animEffect>
                                    <p:anim calcmode="lin" valueType="num">
                                      <p:cBhvr>
                                        <p:cTn id="94" dur="1000" fill="hold"/>
                                        <p:tgtEl>
                                          <p:spTgt spid="189"/>
                                        </p:tgtEl>
                                        <p:attrNameLst>
                                          <p:attrName>ppt_x</p:attrName>
                                        </p:attrNameLst>
                                      </p:cBhvr>
                                      <p:tavLst>
                                        <p:tav tm="0">
                                          <p:val>
                                            <p:strVal val="#ppt_x"/>
                                          </p:val>
                                        </p:tav>
                                        <p:tav tm="100000">
                                          <p:val>
                                            <p:strVal val="#ppt_x"/>
                                          </p:val>
                                        </p:tav>
                                      </p:tavLst>
                                    </p:anim>
                                    <p:anim calcmode="lin" valueType="num">
                                      <p:cBhvr>
                                        <p:cTn id="95" dur="1000" fill="hold"/>
                                        <p:tgtEl>
                                          <p:spTgt spid="189"/>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fade">
                                      <p:cBhvr>
                                        <p:cTn id="98" dur="1000"/>
                                        <p:tgtEl>
                                          <p:spTgt spid="180"/>
                                        </p:tgtEl>
                                      </p:cBhvr>
                                    </p:animEffect>
                                    <p:anim calcmode="lin" valueType="num">
                                      <p:cBhvr>
                                        <p:cTn id="99" dur="1000" fill="hold"/>
                                        <p:tgtEl>
                                          <p:spTgt spid="180"/>
                                        </p:tgtEl>
                                        <p:attrNameLst>
                                          <p:attrName>ppt_x</p:attrName>
                                        </p:attrNameLst>
                                      </p:cBhvr>
                                      <p:tavLst>
                                        <p:tav tm="0">
                                          <p:val>
                                            <p:strVal val="#ppt_x"/>
                                          </p:val>
                                        </p:tav>
                                        <p:tav tm="100000">
                                          <p:val>
                                            <p:strVal val="#ppt_x"/>
                                          </p:val>
                                        </p:tav>
                                      </p:tavLst>
                                    </p:anim>
                                    <p:anim calcmode="lin" valueType="num">
                                      <p:cBhvr>
                                        <p:cTn id="100" dur="1000" fill="hold"/>
                                        <p:tgtEl>
                                          <p:spTgt spid="18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1000"/>
                                        <p:tgtEl>
                                          <p:spTgt spid="181"/>
                                        </p:tgtEl>
                                      </p:cBhvr>
                                    </p:animEffect>
                                    <p:anim calcmode="lin" valueType="num">
                                      <p:cBhvr>
                                        <p:cTn id="104" dur="1000" fill="hold"/>
                                        <p:tgtEl>
                                          <p:spTgt spid="181"/>
                                        </p:tgtEl>
                                        <p:attrNameLst>
                                          <p:attrName>ppt_x</p:attrName>
                                        </p:attrNameLst>
                                      </p:cBhvr>
                                      <p:tavLst>
                                        <p:tav tm="0">
                                          <p:val>
                                            <p:strVal val="#ppt_x"/>
                                          </p:val>
                                        </p:tav>
                                        <p:tav tm="100000">
                                          <p:val>
                                            <p:strVal val="#ppt_x"/>
                                          </p:val>
                                        </p:tav>
                                      </p:tavLst>
                                    </p:anim>
                                    <p:anim calcmode="lin" valueType="num">
                                      <p:cBhvr>
                                        <p:cTn id="105"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200"/>
                                        </p:tgtEl>
                                        <p:attrNameLst>
                                          <p:attrName>style.visibility</p:attrName>
                                        </p:attrNameLst>
                                      </p:cBhvr>
                                      <p:to>
                                        <p:strVal val="visible"/>
                                      </p:to>
                                    </p:set>
                                    <p:animEffect transition="in" filter="fade">
                                      <p:cBhvr>
                                        <p:cTn id="110" dur="1000"/>
                                        <p:tgtEl>
                                          <p:spTgt spid="200"/>
                                        </p:tgtEl>
                                      </p:cBhvr>
                                    </p:animEffect>
                                    <p:anim calcmode="lin" valueType="num">
                                      <p:cBhvr>
                                        <p:cTn id="111" dur="1000" fill="hold"/>
                                        <p:tgtEl>
                                          <p:spTgt spid="200"/>
                                        </p:tgtEl>
                                        <p:attrNameLst>
                                          <p:attrName>ppt_x</p:attrName>
                                        </p:attrNameLst>
                                      </p:cBhvr>
                                      <p:tavLst>
                                        <p:tav tm="0">
                                          <p:val>
                                            <p:strVal val="#ppt_x"/>
                                          </p:val>
                                        </p:tav>
                                        <p:tav tm="100000">
                                          <p:val>
                                            <p:strVal val="#ppt_x"/>
                                          </p:val>
                                        </p:tav>
                                      </p:tavLst>
                                    </p:anim>
                                    <p:anim calcmode="lin" valueType="num">
                                      <p:cBhvr>
                                        <p:cTn id="112" dur="1000" fill="hold"/>
                                        <p:tgtEl>
                                          <p:spTgt spid="200"/>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08"/>
                                        </p:tgtEl>
                                        <p:attrNameLst>
                                          <p:attrName>style.visibility</p:attrName>
                                        </p:attrNameLst>
                                      </p:cBhvr>
                                      <p:to>
                                        <p:strVal val="visible"/>
                                      </p:to>
                                    </p:set>
                                    <p:animEffect transition="in" filter="fade">
                                      <p:cBhvr>
                                        <p:cTn id="115" dur="1000"/>
                                        <p:tgtEl>
                                          <p:spTgt spid="208"/>
                                        </p:tgtEl>
                                      </p:cBhvr>
                                    </p:animEffect>
                                    <p:anim calcmode="lin" valueType="num">
                                      <p:cBhvr>
                                        <p:cTn id="116" dur="1000" fill="hold"/>
                                        <p:tgtEl>
                                          <p:spTgt spid="208"/>
                                        </p:tgtEl>
                                        <p:attrNameLst>
                                          <p:attrName>ppt_x</p:attrName>
                                        </p:attrNameLst>
                                      </p:cBhvr>
                                      <p:tavLst>
                                        <p:tav tm="0">
                                          <p:val>
                                            <p:strVal val="#ppt_x"/>
                                          </p:val>
                                        </p:tav>
                                        <p:tav tm="100000">
                                          <p:val>
                                            <p:strVal val="#ppt_x"/>
                                          </p:val>
                                        </p:tav>
                                      </p:tavLst>
                                    </p:anim>
                                    <p:anim calcmode="lin" valueType="num">
                                      <p:cBhvr>
                                        <p:cTn id="117" dur="1000" fill="hold"/>
                                        <p:tgtEl>
                                          <p:spTgt spid="208"/>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09"/>
                                        </p:tgtEl>
                                        <p:attrNameLst>
                                          <p:attrName>style.visibility</p:attrName>
                                        </p:attrNameLst>
                                      </p:cBhvr>
                                      <p:to>
                                        <p:strVal val="visible"/>
                                      </p:to>
                                    </p:set>
                                    <p:animEffect transition="in" filter="fade">
                                      <p:cBhvr>
                                        <p:cTn id="120" dur="1000"/>
                                        <p:tgtEl>
                                          <p:spTgt spid="209"/>
                                        </p:tgtEl>
                                      </p:cBhvr>
                                    </p:animEffect>
                                    <p:anim calcmode="lin" valueType="num">
                                      <p:cBhvr>
                                        <p:cTn id="121" dur="1000" fill="hold"/>
                                        <p:tgtEl>
                                          <p:spTgt spid="209"/>
                                        </p:tgtEl>
                                        <p:attrNameLst>
                                          <p:attrName>ppt_x</p:attrName>
                                        </p:attrNameLst>
                                      </p:cBhvr>
                                      <p:tavLst>
                                        <p:tav tm="0">
                                          <p:val>
                                            <p:strVal val="#ppt_x"/>
                                          </p:val>
                                        </p:tav>
                                        <p:tav tm="100000">
                                          <p:val>
                                            <p:strVal val="#ppt_x"/>
                                          </p:val>
                                        </p:tav>
                                      </p:tavLst>
                                    </p:anim>
                                    <p:anim calcmode="lin" valueType="num">
                                      <p:cBhvr>
                                        <p:cTn id="122" dur="1000" fill="hold"/>
                                        <p:tgtEl>
                                          <p:spTgt spid="209"/>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97"/>
                                        </p:tgtEl>
                                        <p:attrNameLst>
                                          <p:attrName>style.visibility</p:attrName>
                                        </p:attrNameLst>
                                      </p:cBhvr>
                                      <p:to>
                                        <p:strVal val="visible"/>
                                      </p:to>
                                    </p:set>
                                    <p:animEffect transition="in" filter="fade">
                                      <p:cBhvr>
                                        <p:cTn id="125" dur="1000"/>
                                        <p:tgtEl>
                                          <p:spTgt spid="197"/>
                                        </p:tgtEl>
                                      </p:cBhvr>
                                    </p:animEffect>
                                    <p:anim calcmode="lin" valueType="num">
                                      <p:cBhvr>
                                        <p:cTn id="126" dur="1000" fill="hold"/>
                                        <p:tgtEl>
                                          <p:spTgt spid="197"/>
                                        </p:tgtEl>
                                        <p:attrNameLst>
                                          <p:attrName>ppt_x</p:attrName>
                                        </p:attrNameLst>
                                      </p:cBhvr>
                                      <p:tavLst>
                                        <p:tav tm="0">
                                          <p:val>
                                            <p:strVal val="#ppt_x"/>
                                          </p:val>
                                        </p:tav>
                                        <p:tav tm="100000">
                                          <p:val>
                                            <p:strVal val="#ppt_x"/>
                                          </p:val>
                                        </p:tav>
                                      </p:tavLst>
                                    </p:anim>
                                    <p:anim calcmode="lin" valueType="num">
                                      <p:cBhvr>
                                        <p:cTn id="127" dur="1000" fill="hold"/>
                                        <p:tgtEl>
                                          <p:spTgt spid="197"/>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94"/>
                                        </p:tgtEl>
                                        <p:attrNameLst>
                                          <p:attrName>style.visibility</p:attrName>
                                        </p:attrNameLst>
                                      </p:cBhvr>
                                      <p:to>
                                        <p:strVal val="visible"/>
                                      </p:to>
                                    </p:set>
                                    <p:animEffect transition="in" filter="fade">
                                      <p:cBhvr>
                                        <p:cTn id="130" dur="1000"/>
                                        <p:tgtEl>
                                          <p:spTgt spid="194"/>
                                        </p:tgtEl>
                                      </p:cBhvr>
                                    </p:animEffect>
                                    <p:anim calcmode="lin" valueType="num">
                                      <p:cBhvr>
                                        <p:cTn id="131" dur="1000" fill="hold"/>
                                        <p:tgtEl>
                                          <p:spTgt spid="194"/>
                                        </p:tgtEl>
                                        <p:attrNameLst>
                                          <p:attrName>ppt_x</p:attrName>
                                        </p:attrNameLst>
                                      </p:cBhvr>
                                      <p:tavLst>
                                        <p:tav tm="0">
                                          <p:val>
                                            <p:strVal val="#ppt_x"/>
                                          </p:val>
                                        </p:tav>
                                        <p:tav tm="100000">
                                          <p:val>
                                            <p:strVal val="#ppt_x"/>
                                          </p:val>
                                        </p:tav>
                                      </p:tavLst>
                                    </p:anim>
                                    <p:anim calcmode="lin" valueType="num">
                                      <p:cBhvr>
                                        <p:cTn id="132"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P spid="174" grpId="0"/>
      <p:bldP spid="188" grpId="0" animBg="1"/>
      <p:bldP spid="189" grpId="0" animBg="1"/>
      <p:bldP spid="193" grpId="0" animBg="1"/>
      <p:bldP spid="2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449437-EC8E-45D2-9AD4-BEA6AD485BD8}"/>
              </a:ext>
            </a:extLst>
          </p:cNvPr>
          <p:cNvPicPr>
            <a:picLocks noChangeAspect="1"/>
          </p:cNvPicPr>
          <p:nvPr/>
        </p:nvPicPr>
        <p:blipFill>
          <a:blip r:embed="rId2"/>
          <a:stretch>
            <a:fillRect/>
          </a:stretch>
        </p:blipFill>
        <p:spPr>
          <a:xfrm>
            <a:off x="1319349" y="0"/>
            <a:ext cx="9653451" cy="6858000"/>
          </a:xfrm>
          <a:prstGeom prst="rect">
            <a:avLst/>
          </a:prstGeom>
          <a:solidFill>
            <a:schemeClr val="bg1"/>
          </a:solidFill>
        </p:spPr>
      </p:pic>
      <p:sp>
        <p:nvSpPr>
          <p:cNvPr id="6" name="Rectangle 5">
            <a:extLst>
              <a:ext uri="{FF2B5EF4-FFF2-40B4-BE49-F238E27FC236}">
                <a16:creationId xmlns:a16="http://schemas.microsoft.com/office/drawing/2014/main" id="{BEA09CDE-8509-4D3D-87A8-7343BA653C14}"/>
              </a:ext>
            </a:extLst>
          </p:cNvPr>
          <p:cNvSpPr/>
          <p:nvPr/>
        </p:nvSpPr>
        <p:spPr>
          <a:xfrm>
            <a:off x="10317706" y="1404775"/>
            <a:ext cx="1607145" cy="646331"/>
          </a:xfrm>
          <a:prstGeom prst="rect">
            <a:avLst/>
          </a:prstGeom>
        </p:spPr>
        <p:txBody>
          <a:bodyPr wrap="square">
            <a:spAutoFit/>
          </a:bodyPr>
          <a:lstStyle/>
          <a:p>
            <a:r>
              <a:rPr lang="en-US" sz="1200" dirty="0"/>
              <a:t>https://azure.com/e/ca7ac8872793450d84b75e594f6bd6ba </a:t>
            </a:r>
          </a:p>
        </p:txBody>
      </p:sp>
    </p:spTree>
    <p:extLst>
      <p:ext uri="{BB962C8B-B14F-4D97-AF65-F5344CB8AC3E}">
        <p14:creationId xmlns:p14="http://schemas.microsoft.com/office/powerpoint/2010/main" val="25539888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ERP remains on-premises until Dec CY19 – how can we maintain integrations between ERP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a:t>
            </a:r>
          </a:p>
          <a:p>
            <a:r>
              <a:rPr lang="en-US" sz="2800" dirty="0">
                <a:solidFill>
                  <a:schemeClr val="tx1"/>
                </a:solidFill>
                <a:latin typeface="+mn-lt"/>
              </a:rPr>
              <a:t>Deallocating does not mean deleting the VM as it still exists in storage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16310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764954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a:bodyPr>
          <a:lstStyle/>
          <a:p>
            <a:pPr marL="0" indent="0">
              <a:buNone/>
            </a:pPr>
            <a:r>
              <a:rPr lang="en-US" sz="3600" dirty="0"/>
              <a:t>How much does Azure cost? Give us a few options (e.g. HA and HA + 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two options:</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0178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Contoso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8381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2131809" y="3255816"/>
            <a:ext cx="7928382" cy="830997"/>
          </a:xfrm>
          <a:prstGeom prst="rect">
            <a:avLst/>
          </a:prstGeom>
        </p:spPr>
        <p:txBody>
          <a:bodyPr wrap="square">
            <a:spAutoFit/>
          </a:bodyPr>
          <a:lstStyle/>
          <a:p>
            <a:r>
              <a:rPr lang="en-US" sz="2400" i="1" dirty="0"/>
              <a:t>Latest SAP HANA on Azure content can be found at : </a:t>
            </a:r>
            <a:br>
              <a:rPr lang="en-US" sz="2400" i="1" dirty="0"/>
            </a:br>
            <a:r>
              <a:rPr lang="en-US" sz="2400" i="1" dirty="0"/>
              <a:t> </a:t>
            </a:r>
            <a:r>
              <a:rPr lang="en-US" sz="2400" i="1" dirty="0">
                <a:hlinkClick r:id="rId3"/>
              </a:rPr>
              <a:t>https://github.com/Microsoft/MCW-SAP-HANA-on-Azure</a:t>
            </a:r>
            <a:r>
              <a:rPr lang="en-US" sz="2400"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p:cNvSpPr>
            <a:spLocks noGrp="1"/>
          </p:cNvSpPr>
          <p:nvPr>
            <p:ph type="title"/>
          </p:nvPr>
        </p:nvSpPr>
        <p:spPr>
          <a:xfrm>
            <a:off x="283666" y="96154"/>
            <a:ext cx="10980079" cy="557710"/>
          </a:xfrm>
        </p:spPr>
        <p:txBody>
          <a:bodyPr>
            <a:noAutofit/>
          </a:bodyPr>
          <a:lstStyle/>
          <a:p>
            <a:r>
              <a:rPr lang="en-US" sz="4704" dirty="0">
                <a:cs typeface="Segoe UI Semibold" panose="020B0702040204020203" pitchFamily="34" charset="0"/>
              </a:rPr>
              <a:t>Check SAP on Azure Certifications (HANA)</a:t>
            </a:r>
            <a:endParaRPr lang="en-US" sz="2800" dirty="0">
              <a:latin typeface="+mn-lt"/>
              <a:cs typeface="Segoe UI Semibold" panose="020B0702040204020203" pitchFamily="34" charset="0"/>
            </a:endParaRPr>
          </a:p>
        </p:txBody>
      </p:sp>
      <p:sp>
        <p:nvSpPr>
          <p:cNvPr id="6" name="TextBox 5">
            <a:extLst>
              <a:ext uri="{FF2B5EF4-FFF2-40B4-BE49-F238E27FC236}">
                <a16:creationId xmlns:a16="http://schemas.microsoft.com/office/drawing/2014/main" id="{E747C6AC-D0F7-4FDE-A72F-024C9AD6144E}"/>
              </a:ext>
            </a:extLst>
          </p:cNvPr>
          <p:cNvSpPr txBox="1"/>
          <p:nvPr/>
        </p:nvSpPr>
        <p:spPr>
          <a:xfrm>
            <a:off x="6096000" y="5839895"/>
            <a:ext cx="5576876" cy="4001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Light"/>
                <a:ea typeface="+mn-ea"/>
                <a:cs typeface="+mn-cs"/>
              </a:rPr>
              <a:t>Red text:  SAP certification is in future roadmap</a:t>
            </a:r>
          </a:p>
        </p:txBody>
      </p:sp>
      <p:graphicFrame>
        <p:nvGraphicFramePr>
          <p:cNvPr id="4" name="Table 3"/>
          <p:cNvGraphicFramePr>
            <a:graphicFrameLocks noGrp="1"/>
          </p:cNvGraphicFramePr>
          <p:nvPr>
            <p:extLst/>
          </p:nvPr>
        </p:nvGraphicFramePr>
        <p:xfrm>
          <a:off x="470188" y="1951578"/>
          <a:ext cx="11251623" cy="2954844"/>
        </p:xfrm>
        <a:graphic>
          <a:graphicData uri="http://schemas.openxmlformats.org/drawingml/2006/table">
            <a:tbl>
              <a:tblPr firstRow="1" bandRow="1">
                <a:tableStyleId>{21E4AEA4-8DFA-4A89-87EB-49C32662AFE0}</a:tableStyleId>
              </a:tblPr>
              <a:tblGrid>
                <a:gridCol w="899300">
                  <a:extLst>
                    <a:ext uri="{9D8B030D-6E8A-4147-A177-3AD203B41FA5}">
                      <a16:colId xmlns:a16="http://schemas.microsoft.com/office/drawing/2014/main" val="2728756851"/>
                    </a:ext>
                  </a:extLst>
                </a:gridCol>
                <a:gridCol w="887105">
                  <a:extLst>
                    <a:ext uri="{9D8B030D-6E8A-4147-A177-3AD203B41FA5}">
                      <a16:colId xmlns:a16="http://schemas.microsoft.com/office/drawing/2014/main" val="1580774780"/>
                    </a:ext>
                  </a:extLst>
                </a:gridCol>
                <a:gridCol w="2904926">
                  <a:extLst>
                    <a:ext uri="{9D8B030D-6E8A-4147-A177-3AD203B41FA5}">
                      <a16:colId xmlns:a16="http://schemas.microsoft.com/office/drawing/2014/main" val="20000"/>
                    </a:ext>
                  </a:extLst>
                </a:gridCol>
                <a:gridCol w="1406402">
                  <a:extLst>
                    <a:ext uri="{9D8B030D-6E8A-4147-A177-3AD203B41FA5}">
                      <a16:colId xmlns:a16="http://schemas.microsoft.com/office/drawing/2014/main" val="20001"/>
                    </a:ext>
                  </a:extLst>
                </a:gridCol>
                <a:gridCol w="1184563">
                  <a:extLst>
                    <a:ext uri="{9D8B030D-6E8A-4147-A177-3AD203B41FA5}">
                      <a16:colId xmlns:a16="http://schemas.microsoft.com/office/drawing/2014/main" val="20002"/>
                    </a:ext>
                  </a:extLst>
                </a:gridCol>
                <a:gridCol w="3969327">
                  <a:extLst>
                    <a:ext uri="{9D8B030D-6E8A-4147-A177-3AD203B41FA5}">
                      <a16:colId xmlns:a16="http://schemas.microsoft.com/office/drawing/2014/main" val="20003"/>
                    </a:ext>
                  </a:extLst>
                </a:gridCol>
              </a:tblGrid>
              <a:tr h="126337">
                <a:tc>
                  <a:txBody>
                    <a:bodyPr/>
                    <a:lstStyle/>
                    <a:p>
                      <a:r>
                        <a:rPr lang="en-US" sz="1200" dirty="0">
                          <a:latin typeface="+mn-lt"/>
                          <a:ea typeface="Tahoma" panose="020B0604030504040204" pitchFamily="34" charset="0"/>
                          <a:cs typeface="Segoe UI Light" panose="020B0502040204020203" pitchFamily="34" charset="0"/>
                        </a:rPr>
                        <a:t>Category</a:t>
                      </a:r>
                    </a:p>
                  </a:txBody>
                  <a:tcPr marL="89592" marR="89592" marT="17637" marB="17637"/>
                </a:tc>
                <a:tc>
                  <a:txBody>
                    <a:bodyPr/>
                    <a:lstStyle/>
                    <a:p>
                      <a:r>
                        <a:rPr lang="en-US" sz="1200" dirty="0">
                          <a:latin typeface="+mn-lt"/>
                          <a:ea typeface="Tahoma" panose="020B0604030504040204" pitchFamily="34" charset="0"/>
                          <a:cs typeface="Segoe UI Light" panose="020B0502040204020203" pitchFamily="34" charset="0"/>
                        </a:rPr>
                        <a:t>Scenario</a:t>
                      </a:r>
                    </a:p>
                  </a:txBody>
                  <a:tcPr marL="89592" marR="89592" marT="17637" marB="17637"/>
                </a:tc>
                <a:tc>
                  <a:txBody>
                    <a:bodyPr/>
                    <a:lstStyle/>
                    <a:p>
                      <a:r>
                        <a:rPr lang="en-US" sz="1200" dirty="0">
                          <a:latin typeface="+mn-lt"/>
                        </a:rPr>
                        <a:t>SAP Product</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Guest OS</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Database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200" dirty="0">
                          <a:latin typeface="+mn-lt"/>
                        </a:rPr>
                        <a:t>VM/Server Type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10000"/>
                  </a:ext>
                </a:extLst>
              </a:tr>
              <a:tr h="444065">
                <a:tc rowSpan="5">
                  <a:txBody>
                    <a:bodyPr/>
                    <a:lstStyle/>
                    <a:p>
                      <a:r>
                        <a:rPr lang="en-US" sz="1400" dirty="0">
                          <a:solidFill>
                            <a:schemeClr val="bg1"/>
                          </a:solidFill>
                          <a:latin typeface="+mn-lt"/>
                          <a:ea typeface="Tahoma" panose="020B0604030504040204" pitchFamily="34" charset="0"/>
                          <a:cs typeface="Segoe UI Light" panose="020B0502040204020203" pitchFamily="34" charset="0"/>
                        </a:rPr>
                        <a:t>SAP</a:t>
                      </a:r>
                      <a:br>
                        <a:rPr lang="en-US" sz="1400" dirty="0">
                          <a:solidFill>
                            <a:schemeClr val="bg1"/>
                          </a:solidFill>
                          <a:latin typeface="+mn-lt"/>
                          <a:ea typeface="Tahoma" panose="020B0604030504040204" pitchFamily="34" charset="0"/>
                          <a:cs typeface="Segoe UI Light" panose="020B0502040204020203" pitchFamily="34" charset="0"/>
                        </a:rPr>
                      </a:br>
                      <a:r>
                        <a:rPr lang="en-US" sz="1400" dirty="0">
                          <a:solidFill>
                            <a:schemeClr val="bg1"/>
                          </a:solidFill>
                          <a:latin typeface="+mn-lt"/>
                          <a:ea typeface="Tahoma" panose="020B0604030504040204" pitchFamily="34" charset="0"/>
                          <a:cs typeface="Segoe UI Light" panose="020B0502040204020203" pitchFamily="34" charset="0"/>
                        </a:rPr>
                        <a:t>HANA</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OLAP</a:t>
                      </a:r>
                    </a:p>
                  </a:txBody>
                  <a:tcPr marL="89592" marR="89592" marT="17637" marB="17637"/>
                </a:tc>
                <a:tc>
                  <a:txBody>
                    <a:bodyPr/>
                    <a:lstStyle/>
                    <a:p>
                      <a:r>
                        <a:rPr lang="en-US" sz="1400" dirty="0">
                          <a:solidFill>
                            <a:schemeClr val="bg1"/>
                          </a:solidFill>
                          <a:latin typeface="+mn-lt"/>
                        </a:rPr>
                        <a:t>SAP Business</a:t>
                      </a:r>
                      <a:r>
                        <a:rPr lang="en-US" sz="1400" baseline="0" dirty="0">
                          <a:solidFill>
                            <a:schemeClr val="bg1"/>
                          </a:solidFill>
                          <a:latin typeface="+mn-lt"/>
                        </a:rPr>
                        <a:t> Warehouse (BW); BW/4HANA, HANA Enterprise, HANA Side Car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dirty="0">
                          <a:solidFill>
                            <a:schemeClr val="bg1"/>
                          </a:solidFill>
                          <a:latin typeface="+mn-lt"/>
                          <a:ea typeface="+mn-ea"/>
                          <a:cs typeface="+mn-cs"/>
                        </a:rPr>
                        <a:t>HANA on Azure (Large Instances)</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447376312"/>
                  </a:ext>
                </a:extLst>
              </a:tr>
              <a:tr h="549974">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S/4</a:t>
                      </a:r>
                      <a:r>
                        <a:rPr lang="en-US" sz="1400" baseline="0" dirty="0">
                          <a:solidFill>
                            <a:schemeClr val="bg1"/>
                          </a:solidFill>
                          <a:latin typeface="+mn-lt"/>
                        </a:rPr>
                        <a:t>HANA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baseline="0" dirty="0">
                          <a:solidFill>
                            <a:schemeClr val="bg1"/>
                          </a:solidFill>
                          <a:latin typeface="+mn-lt"/>
                        </a:rPr>
                        <a:t>(** Controlled Availability),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814350255"/>
                  </a:ext>
                </a:extLst>
              </a:tr>
              <a:tr h="338156">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SAP Business Suite on HANA, SAP NetWeaver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Tahoma" panose="020B0604030504040204" pitchFamily="34" charset="0"/>
                          <a:cs typeface="Segoe UI Light" panose="020B0502040204020203" pitchFamily="34" charset="0"/>
                        </a:rPr>
                        <a:t>E_v3</a:t>
                      </a:r>
                      <a: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t>, </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a:t>
                      </a:r>
                      <a:endPar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627712945"/>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kern="12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SAP Business One on HANA</a:t>
                      </a: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mn-ea"/>
                          <a:cs typeface="+mn-cs"/>
                        </a:rPr>
                        <a:t>SUSE</a:t>
                      </a:r>
                      <a:r>
                        <a:rPr lang="en-US" sz="1400" kern="1200" dirty="0">
                          <a:solidFill>
                            <a:schemeClr val="bg1"/>
                          </a:solidFill>
                          <a:latin typeface="+mn-lt"/>
                          <a:ea typeface="+mn-ea"/>
                          <a:cs typeface="+mn-cs"/>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Tahoma" panose="020B0604030504040204" pitchFamily="34" charset="0"/>
                          <a:cs typeface="Segoe UI Light" panose="020B0502040204020203" pitchFamily="34" charset="0"/>
                        </a:rPr>
                        <a:t>DS14_v2,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377945730"/>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a:t>
                      </a:r>
                    </a:p>
                  </a:txBody>
                  <a:tcPr marL="89592" marR="89592" marT="17637" marB="17637"/>
                </a:tc>
                <a:tc>
                  <a:txBody>
                    <a:bodyPr/>
                    <a:lstStyle/>
                    <a:p>
                      <a:r>
                        <a:rPr lang="en-US" sz="1400" dirty="0">
                          <a:solidFill>
                            <a:schemeClr val="bg1"/>
                          </a:solidFill>
                          <a:latin typeface="+mn-lt"/>
                        </a:rPr>
                        <a:t>SAP HANA One</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baseline="0" dirty="0">
                          <a:solidFill>
                            <a:schemeClr val="bg1"/>
                          </a:solidFill>
                          <a:latin typeface="+mn-lt"/>
                        </a:rPr>
                        <a:t>SUSE</a:t>
                      </a:r>
                      <a:r>
                        <a:rPr lang="en-US" sz="1400" dirty="0">
                          <a:solidFill>
                            <a:schemeClr val="bg1"/>
                          </a:solidFill>
                          <a:latin typeface="+mn-lt"/>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kern="12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DS14_v2</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453438806"/>
                  </a:ext>
                </a:extLst>
              </a:tr>
            </a:tbl>
          </a:graphicData>
        </a:graphic>
      </p:graphicFrame>
    </p:spTree>
    <p:extLst>
      <p:ext uri="{BB962C8B-B14F-4D97-AF65-F5344CB8AC3E}">
        <p14:creationId xmlns:p14="http://schemas.microsoft.com/office/powerpoint/2010/main" val="4564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6091481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 y="488"/>
            <a:ext cx="12190271" cy="532820"/>
          </a:xfrm>
        </p:spPr>
        <p:txBody>
          <a:bodyPr>
            <a:normAutofit fontScale="90000"/>
          </a:bodyPr>
          <a:lstStyle/>
          <a:p>
            <a:pPr algn="ctr"/>
            <a:r>
              <a:rPr lang="en-US" sz="4000" dirty="0">
                <a:solidFill>
                  <a:schemeClr val="tx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343941" y="580222"/>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967061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5494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653" y="1307691"/>
            <a:ext cx="7475311" cy="643160"/>
          </a:xfrm>
          <a:prstGeom prst="rect">
            <a:avLst/>
          </a:prstGeom>
          <a:solidFill>
            <a:srgbClr val="89CB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648" y="3874681"/>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a:off x="2770885" y="3777348"/>
            <a:ext cx="759763" cy="217039"/>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FF0000"/>
            </a:solidFill>
            <a:prstDash val="solid"/>
          </a:ln>
          <a:effectLst>
            <a:glow rad="228600">
              <a:schemeClr val="accent2">
                <a:satMod val="175000"/>
                <a:alpha val="40000"/>
              </a:schemeClr>
            </a:glow>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7348"/>
            <a:ext cx="677405" cy="3299"/>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61305" y="361702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586" y="4798210"/>
            <a:ext cx="4692875" cy="461367"/>
          </a:xfrm>
          <a:prstGeom prst="rect">
            <a:avLst/>
          </a:prstGeom>
          <a:solidFill>
            <a:srgbClr val="0070C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4326" y="2934109"/>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4227" y="3193789"/>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7" name="Rectangle 346">
            <a:extLst>
              <a:ext uri="{FF2B5EF4-FFF2-40B4-BE49-F238E27FC236}">
                <a16:creationId xmlns:a16="http://schemas.microsoft.com/office/drawing/2014/main" id="{30E6EA4D-2F4B-474C-9DF8-42001F7479A1}"/>
              </a:ext>
            </a:extLst>
          </p:cNvPr>
          <p:cNvSpPr/>
          <p:nvPr/>
        </p:nvSpPr>
        <p:spPr>
          <a:xfrm>
            <a:off x="5932401" y="5007206"/>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488" y="3444595"/>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488" y="3532112"/>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867" y="1402126"/>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8257" y="1611036"/>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566" y="1612951"/>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9384" y="1350721"/>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1274" y="1313033"/>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972" cy="2384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472" y="1721006"/>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2267873" y="2129425"/>
            <a:ext cx="1835821" cy="1139377"/>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18725" y="3796757"/>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6420" y="1652378"/>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282532" y="1302081"/>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7360" y="4762553"/>
            <a:ext cx="301737" cy="30173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Monitoring,</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4" name="Picture 2" descr="Image result for azure active directory">
            <a:extLst>
              <a:ext uri="{FF2B5EF4-FFF2-40B4-BE49-F238E27FC236}">
                <a16:creationId xmlns:a16="http://schemas.microsoft.com/office/drawing/2014/main" id="{A69A0A06-63A4-4797-B776-DF49E315DA57}"/>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5E83AE3D-9311-477E-A046-98CD7DFF163D}"/>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pic>
        <p:nvPicPr>
          <p:cNvPr id="1026" name="Picture 2" descr="Image result for finger icon">
            <a:extLst>
              <a:ext uri="{FF2B5EF4-FFF2-40B4-BE49-F238E27FC236}">
                <a16:creationId xmlns:a16="http://schemas.microsoft.com/office/drawing/2014/main" id="{69C45E76-DE74-4611-9DFA-BF82CFEEE03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V="1">
            <a:off x="8835396" y="46104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Image result for finger icon">
            <a:extLst>
              <a:ext uri="{FF2B5EF4-FFF2-40B4-BE49-F238E27FC236}">
                <a16:creationId xmlns:a16="http://schemas.microsoft.com/office/drawing/2014/main" id="{1C0CF9AA-A435-4AFD-BB37-A3D19CBCFF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8999010" y="521749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finger icon">
            <a:extLst>
              <a:ext uri="{FF2B5EF4-FFF2-40B4-BE49-F238E27FC236}">
                <a16:creationId xmlns:a16="http://schemas.microsoft.com/office/drawing/2014/main" id="{EED39FA5-918B-4291-AB6C-4E6559B501E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263862" y="1099388"/>
            <a:ext cx="1422490" cy="940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FA4105-6EC3-4F0C-9A10-928DDC844957}"/>
              </a:ext>
            </a:extLst>
          </p:cNvPr>
          <p:cNvSpPr txBox="1"/>
          <p:nvPr/>
        </p:nvSpPr>
        <p:spPr>
          <a:xfrm>
            <a:off x="8115385" y="-36966"/>
            <a:ext cx="316236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subscription/tenant</a:t>
            </a:r>
          </a:p>
        </p:txBody>
      </p:sp>
      <p:sp>
        <p:nvSpPr>
          <p:cNvPr id="131" name="TextBox 130">
            <a:extLst>
              <a:ext uri="{FF2B5EF4-FFF2-40B4-BE49-F238E27FC236}">
                <a16:creationId xmlns:a16="http://schemas.microsoft.com/office/drawing/2014/main" id="{D7727965-9330-456C-B69B-CCF42445A02E}"/>
              </a:ext>
            </a:extLst>
          </p:cNvPr>
          <p:cNvSpPr txBox="1"/>
          <p:nvPr/>
        </p:nvSpPr>
        <p:spPr>
          <a:xfrm>
            <a:off x="8314756" y="6044576"/>
            <a:ext cx="286121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spoke VNET</a:t>
            </a:r>
          </a:p>
        </p:txBody>
      </p:sp>
      <p:sp>
        <p:nvSpPr>
          <p:cNvPr id="132" name="TextBox 131">
            <a:extLst>
              <a:ext uri="{FF2B5EF4-FFF2-40B4-BE49-F238E27FC236}">
                <a16:creationId xmlns:a16="http://schemas.microsoft.com/office/drawing/2014/main" id="{7A1A4F23-4C8F-48AF-BF09-500A4ADFC237}"/>
              </a:ext>
            </a:extLst>
          </p:cNvPr>
          <p:cNvSpPr txBox="1"/>
          <p:nvPr/>
        </p:nvSpPr>
        <p:spPr>
          <a:xfrm>
            <a:off x="137009" y="1758438"/>
            <a:ext cx="199839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latin typeface="+mj-lt"/>
              </a:rPr>
              <a:t>Remote connection </a:t>
            </a:r>
            <a:br>
              <a:rPr lang="en-US" sz="1200" dirty="0">
                <a:solidFill>
                  <a:schemeClr val="bg1"/>
                </a:solidFill>
                <a:latin typeface="+mj-lt"/>
              </a:rPr>
            </a:br>
            <a:r>
              <a:rPr lang="en-US" sz="1200" dirty="0">
                <a:solidFill>
                  <a:schemeClr val="bg1"/>
                </a:solidFill>
                <a:latin typeface="+mj-lt"/>
              </a:rPr>
              <a:t>by Managed Service Provider</a:t>
            </a:r>
          </a:p>
        </p:txBody>
      </p:sp>
    </p:spTree>
    <p:extLst>
      <p:ext uri="{BB962C8B-B14F-4D97-AF65-F5344CB8AC3E}">
        <p14:creationId xmlns:p14="http://schemas.microsoft.com/office/powerpoint/2010/main" val="7009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4369"/>
            <a:ext cx="7790104" cy="4386650"/>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261" y="328829"/>
            <a:ext cx="7475311" cy="643160"/>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70"/>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9556"/>
            <a:ext cx="975922" cy="6738887"/>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42" name="Picture 2" descr="Image result for azure active directory">
            <a:extLst>
              <a:ext uri="{FF2B5EF4-FFF2-40B4-BE49-F238E27FC236}">
                <a16:creationId xmlns:a16="http://schemas.microsoft.com/office/drawing/2014/main" id="{FD2B0B0C-AB80-414E-BAD1-E7B3C8339693}"/>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4369"/>
            <a:ext cx="441941" cy="6738887"/>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194" y="3819348"/>
            <a:ext cx="4692875" cy="4613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2517"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sp>
        <p:nvSpPr>
          <p:cNvPr id="347" name="Rectangle 346">
            <a:extLst>
              <a:ext uri="{FF2B5EF4-FFF2-40B4-BE49-F238E27FC236}">
                <a16:creationId xmlns:a16="http://schemas.microsoft.com/office/drawing/2014/main" id="{30E6EA4D-2F4B-474C-9DF8-42001F7479A1}"/>
              </a:ext>
            </a:extLst>
          </p:cNvPr>
          <p:cNvSpPr/>
          <p:nvPr/>
        </p:nvSpPr>
        <p:spPr>
          <a:xfrm>
            <a:off x="5932009" y="4028344"/>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096" y="2465733"/>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096" y="2553250"/>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475" y="423264"/>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7865" y="632174"/>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174" y="634089"/>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8992" y="371859"/>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0882" y="334171"/>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080" y="742144"/>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1780098" y="1649522"/>
            <a:ext cx="2822163" cy="1127801"/>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6028" y="673516"/>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282140" y="323219"/>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3783691"/>
            <a:ext cx="301737" cy="301737"/>
          </a:xfrm>
          <a:prstGeom prst="rect">
            <a:avLst/>
          </a:prstGeom>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sp>
        <p:nvSpPr>
          <p:cNvPr id="2" name="TextBox 1">
            <a:extLst>
              <a:ext uri="{FF2B5EF4-FFF2-40B4-BE49-F238E27FC236}">
                <a16:creationId xmlns:a16="http://schemas.microsoft.com/office/drawing/2014/main" id="{FCEF3DAF-69DF-4520-912D-CAAF656FE876}"/>
              </a:ext>
            </a:extLst>
          </p:cNvPr>
          <p:cNvSpPr txBox="1"/>
          <p:nvPr/>
        </p:nvSpPr>
        <p:spPr>
          <a:xfrm>
            <a:off x="8401445" y="4550039"/>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HANA System Replication (Async)</a:t>
            </a:r>
          </a:p>
        </p:txBody>
      </p:sp>
      <p:cxnSp>
        <p:nvCxnSpPr>
          <p:cNvPr id="175" name="Connector: Elbow 174">
            <a:extLst>
              <a:ext uri="{FF2B5EF4-FFF2-40B4-BE49-F238E27FC236}">
                <a16:creationId xmlns:a16="http://schemas.microsoft.com/office/drawing/2014/main" id="{5ED19566-36A0-40CF-803E-479AA9CB9740}"/>
              </a:ext>
            </a:extLst>
          </p:cNvPr>
          <p:cNvCxnSpPr>
            <a:cxnSpLocks/>
            <a:stCxn id="281" idx="2"/>
            <a:endCxn id="318" idx="0"/>
          </p:cNvCxnSpPr>
          <p:nvPr/>
        </p:nvCxnSpPr>
        <p:spPr>
          <a:xfrm rot="16200000" flipH="1">
            <a:off x="5358526" y="4013147"/>
            <a:ext cx="3520356" cy="192608"/>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9C9EB0BA-3C0D-46B7-BC90-E622EC1ACE3C}"/>
              </a:ext>
            </a:extLst>
          </p:cNvPr>
          <p:cNvSpPr txBox="1"/>
          <p:nvPr/>
        </p:nvSpPr>
        <p:spPr>
          <a:xfrm>
            <a:off x="5877362" y="5355832"/>
            <a:ext cx="1615263"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File Sync</a:t>
            </a:r>
            <a:br>
              <a:rPr lang="en-US" sz="1100" dirty="0">
                <a:solidFill>
                  <a:srgbClr val="FF0000"/>
                </a:solidFill>
                <a:latin typeface="+mj-lt"/>
              </a:rPr>
            </a:br>
            <a:r>
              <a:rPr lang="en-US" sz="1100" dirty="0">
                <a:solidFill>
                  <a:srgbClr val="FF0000"/>
                </a:solidFill>
                <a:latin typeface="+mj-lt"/>
              </a:rPr>
              <a:t>(Transport/sapmnt)</a:t>
            </a:r>
          </a:p>
        </p:txBody>
      </p:sp>
      <p:sp>
        <p:nvSpPr>
          <p:cNvPr id="9" name="Oval 8">
            <a:extLst>
              <a:ext uri="{FF2B5EF4-FFF2-40B4-BE49-F238E27FC236}">
                <a16:creationId xmlns:a16="http://schemas.microsoft.com/office/drawing/2014/main" id="{66059D51-0762-4680-BCB1-F35AA49F7903}"/>
              </a:ext>
            </a:extLst>
          </p:cNvPr>
          <p:cNvSpPr/>
          <p:nvPr/>
        </p:nvSpPr>
        <p:spPr bwMode="auto">
          <a:xfrm>
            <a:off x="8364552" y="4651600"/>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p>
        </p:txBody>
      </p:sp>
      <p:sp>
        <p:nvSpPr>
          <p:cNvPr id="182" name="Oval 181">
            <a:extLst>
              <a:ext uri="{FF2B5EF4-FFF2-40B4-BE49-F238E27FC236}">
                <a16:creationId xmlns:a16="http://schemas.microsoft.com/office/drawing/2014/main" id="{B19518E0-E67D-48BF-BA13-E5038B86CE31}"/>
              </a:ext>
            </a:extLst>
          </p:cNvPr>
          <p:cNvSpPr/>
          <p:nvPr/>
        </p:nvSpPr>
        <p:spPr bwMode="auto">
          <a:xfrm>
            <a:off x="5836699" y="548221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75689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4369"/>
            <a:ext cx="7790104" cy="4386650"/>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261" y="328829"/>
            <a:ext cx="7475311" cy="643160"/>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70"/>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9556"/>
            <a:ext cx="975922" cy="6738887"/>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42" name="Picture 2" descr="Image result for azure active directory">
            <a:extLst>
              <a:ext uri="{FF2B5EF4-FFF2-40B4-BE49-F238E27FC236}">
                <a16:creationId xmlns:a16="http://schemas.microsoft.com/office/drawing/2014/main" id="{FD2B0B0C-AB80-414E-BAD1-E7B3C8339693}"/>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4369"/>
            <a:ext cx="441941" cy="6738887"/>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194" y="3819348"/>
            <a:ext cx="4692875" cy="4613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2517"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sp>
        <p:nvSpPr>
          <p:cNvPr id="347" name="Rectangle 346">
            <a:extLst>
              <a:ext uri="{FF2B5EF4-FFF2-40B4-BE49-F238E27FC236}">
                <a16:creationId xmlns:a16="http://schemas.microsoft.com/office/drawing/2014/main" id="{30E6EA4D-2F4B-474C-9DF8-42001F7479A1}"/>
              </a:ext>
            </a:extLst>
          </p:cNvPr>
          <p:cNvSpPr/>
          <p:nvPr/>
        </p:nvSpPr>
        <p:spPr>
          <a:xfrm>
            <a:off x="5932009" y="4028344"/>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096" y="2465733"/>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096" y="2553250"/>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475" y="423264"/>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7865" y="632174"/>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174" y="634089"/>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8992" y="371859"/>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0882" y="334171"/>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080" y="742144"/>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1780098" y="1649522"/>
            <a:ext cx="2822163" cy="1127801"/>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6028" y="673516"/>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282140" y="323219"/>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3783691"/>
            <a:ext cx="301737" cy="301737"/>
          </a:xfrm>
          <a:prstGeom prst="rect">
            <a:avLst/>
          </a:prstGeom>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FCEF3DAF-69DF-4520-912D-CAAF656FE876}"/>
              </a:ext>
            </a:extLst>
          </p:cNvPr>
          <p:cNvSpPr txBox="1"/>
          <p:nvPr/>
        </p:nvSpPr>
        <p:spPr>
          <a:xfrm>
            <a:off x="8401445" y="4550039"/>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HANA System Replication failover</a:t>
            </a:r>
          </a:p>
        </p:txBody>
      </p:sp>
      <p:cxnSp>
        <p:nvCxnSpPr>
          <p:cNvPr id="175" name="Connector: Elbow 174">
            <a:extLst>
              <a:ext uri="{FF2B5EF4-FFF2-40B4-BE49-F238E27FC236}">
                <a16:creationId xmlns:a16="http://schemas.microsoft.com/office/drawing/2014/main" id="{5ED19566-36A0-40CF-803E-479AA9CB9740}"/>
              </a:ext>
            </a:extLst>
          </p:cNvPr>
          <p:cNvCxnSpPr>
            <a:cxnSpLocks/>
            <a:stCxn id="281" idx="2"/>
            <a:endCxn id="318" idx="0"/>
          </p:cNvCxnSpPr>
          <p:nvPr/>
        </p:nvCxnSpPr>
        <p:spPr>
          <a:xfrm rot="16200000" flipH="1">
            <a:off x="5358526" y="4013147"/>
            <a:ext cx="3520356" cy="192608"/>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9C9EB0BA-3C0D-46B7-BC90-E622EC1ACE3C}"/>
              </a:ext>
            </a:extLst>
          </p:cNvPr>
          <p:cNvSpPr txBox="1"/>
          <p:nvPr/>
        </p:nvSpPr>
        <p:spPr>
          <a:xfrm>
            <a:off x="5877362" y="5355832"/>
            <a:ext cx="1615263"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Complete File Sync</a:t>
            </a:r>
            <a:br>
              <a:rPr lang="en-US" sz="1100" dirty="0">
                <a:solidFill>
                  <a:srgbClr val="FF0000"/>
                </a:solidFill>
                <a:latin typeface="+mj-lt"/>
              </a:rPr>
            </a:br>
            <a:r>
              <a:rPr lang="en-US" sz="1100" dirty="0">
                <a:solidFill>
                  <a:srgbClr val="FF0000"/>
                </a:solidFill>
                <a:latin typeface="+mj-lt"/>
              </a:rPr>
              <a:t>(Transport/sapmnt)</a:t>
            </a:r>
          </a:p>
        </p:txBody>
      </p:sp>
      <p:sp>
        <p:nvSpPr>
          <p:cNvPr id="9" name="Oval 8">
            <a:extLst>
              <a:ext uri="{FF2B5EF4-FFF2-40B4-BE49-F238E27FC236}">
                <a16:creationId xmlns:a16="http://schemas.microsoft.com/office/drawing/2014/main" id="{66059D51-0762-4680-BCB1-F35AA49F7903}"/>
              </a:ext>
            </a:extLst>
          </p:cNvPr>
          <p:cNvSpPr/>
          <p:nvPr/>
        </p:nvSpPr>
        <p:spPr bwMode="auto">
          <a:xfrm>
            <a:off x="8364552" y="4651600"/>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a:t>
            </a:r>
          </a:p>
        </p:txBody>
      </p:sp>
      <p:sp>
        <p:nvSpPr>
          <p:cNvPr id="182" name="Oval 181">
            <a:extLst>
              <a:ext uri="{FF2B5EF4-FFF2-40B4-BE49-F238E27FC236}">
                <a16:creationId xmlns:a16="http://schemas.microsoft.com/office/drawing/2014/main" id="{B19518E0-E67D-48BF-BA13-E5038B86CE31}"/>
              </a:ext>
            </a:extLst>
          </p:cNvPr>
          <p:cNvSpPr/>
          <p:nvPr/>
        </p:nvSpPr>
        <p:spPr bwMode="auto">
          <a:xfrm>
            <a:off x="5836699" y="548221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3</a:t>
            </a:r>
          </a:p>
        </p:txBody>
      </p:sp>
      <p:sp>
        <p:nvSpPr>
          <p:cNvPr id="180" name="Oval 179">
            <a:extLst>
              <a:ext uri="{FF2B5EF4-FFF2-40B4-BE49-F238E27FC236}">
                <a16:creationId xmlns:a16="http://schemas.microsoft.com/office/drawing/2014/main" id="{25B8AE90-D9C1-4BF9-BDF7-7E1DC60D4F39}"/>
              </a:ext>
            </a:extLst>
          </p:cNvPr>
          <p:cNvSpPr/>
          <p:nvPr/>
        </p:nvSpPr>
        <p:spPr bwMode="auto">
          <a:xfrm>
            <a:off x="4515819" y="6314198"/>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5</a:t>
            </a:r>
          </a:p>
        </p:txBody>
      </p:sp>
      <p:sp>
        <p:nvSpPr>
          <p:cNvPr id="181" name="TextBox 180">
            <a:extLst>
              <a:ext uri="{FF2B5EF4-FFF2-40B4-BE49-F238E27FC236}">
                <a16:creationId xmlns:a16="http://schemas.microsoft.com/office/drawing/2014/main" id="{895B82E7-E28A-4212-8174-1149E865DBBB}"/>
              </a:ext>
            </a:extLst>
          </p:cNvPr>
          <p:cNvSpPr txBox="1"/>
          <p:nvPr/>
        </p:nvSpPr>
        <p:spPr>
          <a:xfrm>
            <a:off x="4621649" y="6121011"/>
            <a:ext cx="1615263" cy="5724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0000"/>
                </a:solidFill>
                <a:latin typeface="+mj-lt"/>
              </a:rPr>
              <a:t>DNS Change</a:t>
            </a:r>
            <a:br>
              <a:rPr lang="en-US" sz="1000" dirty="0">
                <a:solidFill>
                  <a:srgbClr val="FF0000"/>
                </a:solidFill>
                <a:latin typeface="+mj-lt"/>
              </a:rPr>
            </a:br>
            <a:r>
              <a:rPr lang="en-US" sz="1000" dirty="0">
                <a:solidFill>
                  <a:srgbClr val="FF0000"/>
                </a:solidFill>
                <a:latin typeface="+mj-lt"/>
              </a:rPr>
              <a:t>(A, CNAME)</a:t>
            </a:r>
          </a:p>
        </p:txBody>
      </p:sp>
      <p:sp>
        <p:nvSpPr>
          <p:cNvPr id="183" name="Oval 182">
            <a:extLst>
              <a:ext uri="{FF2B5EF4-FFF2-40B4-BE49-F238E27FC236}">
                <a16:creationId xmlns:a16="http://schemas.microsoft.com/office/drawing/2014/main" id="{E85791BE-51A1-45C3-A5B3-DA13F2D10EA6}"/>
              </a:ext>
            </a:extLst>
          </p:cNvPr>
          <p:cNvSpPr/>
          <p:nvPr/>
        </p:nvSpPr>
        <p:spPr bwMode="auto">
          <a:xfrm>
            <a:off x="1952468" y="3945153"/>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6</a:t>
            </a:r>
          </a:p>
        </p:txBody>
      </p:sp>
      <p:sp>
        <p:nvSpPr>
          <p:cNvPr id="185" name="TextBox 184">
            <a:extLst>
              <a:ext uri="{FF2B5EF4-FFF2-40B4-BE49-F238E27FC236}">
                <a16:creationId xmlns:a16="http://schemas.microsoft.com/office/drawing/2014/main" id="{D593789C-2D79-4890-B7CB-C2AAFD5D0A83}"/>
              </a:ext>
            </a:extLst>
          </p:cNvPr>
          <p:cNvSpPr txBox="1"/>
          <p:nvPr/>
        </p:nvSpPr>
        <p:spPr>
          <a:xfrm>
            <a:off x="1667437" y="4106883"/>
            <a:ext cx="904843"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chemeClr val="bg1"/>
                </a:solidFill>
                <a:latin typeface="+mj-lt"/>
              </a:rPr>
              <a:t>User/</a:t>
            </a:r>
            <a:br>
              <a:rPr lang="en-US" sz="1000" dirty="0">
                <a:solidFill>
                  <a:schemeClr val="bg1"/>
                </a:solidFill>
                <a:latin typeface="+mj-lt"/>
              </a:rPr>
            </a:br>
            <a:r>
              <a:rPr lang="en-US" sz="1000" dirty="0">
                <a:solidFill>
                  <a:schemeClr val="bg1"/>
                </a:solidFill>
                <a:latin typeface="+mj-lt"/>
              </a:rPr>
              <a:t>System</a:t>
            </a:r>
            <a:br>
              <a:rPr lang="en-US" sz="1000" dirty="0">
                <a:solidFill>
                  <a:schemeClr val="bg1"/>
                </a:solidFill>
                <a:latin typeface="+mj-lt"/>
              </a:rPr>
            </a:br>
            <a:r>
              <a:rPr lang="en-US" sz="1000" dirty="0">
                <a:solidFill>
                  <a:schemeClr val="bg1"/>
                </a:solidFill>
                <a:latin typeface="+mj-lt"/>
              </a:rPr>
              <a:t>reconnect</a:t>
            </a:r>
          </a:p>
        </p:txBody>
      </p:sp>
      <p:sp>
        <p:nvSpPr>
          <p:cNvPr id="186" name="Oval 185">
            <a:extLst>
              <a:ext uri="{FF2B5EF4-FFF2-40B4-BE49-F238E27FC236}">
                <a16:creationId xmlns:a16="http://schemas.microsoft.com/office/drawing/2014/main" id="{347A3858-648F-4274-B360-0902E0F5AD12}"/>
              </a:ext>
            </a:extLst>
          </p:cNvPr>
          <p:cNvSpPr/>
          <p:nvPr/>
        </p:nvSpPr>
        <p:spPr bwMode="auto">
          <a:xfrm>
            <a:off x="7413638" y="621694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4</a:t>
            </a:r>
          </a:p>
        </p:txBody>
      </p:sp>
      <p:sp>
        <p:nvSpPr>
          <p:cNvPr id="187" name="TextBox 186">
            <a:extLst>
              <a:ext uri="{FF2B5EF4-FFF2-40B4-BE49-F238E27FC236}">
                <a16:creationId xmlns:a16="http://schemas.microsoft.com/office/drawing/2014/main" id="{C3CE56BE-A632-4CC1-A7D8-BCB25030AC00}"/>
              </a:ext>
            </a:extLst>
          </p:cNvPr>
          <p:cNvSpPr txBox="1"/>
          <p:nvPr/>
        </p:nvSpPr>
        <p:spPr>
          <a:xfrm>
            <a:off x="7464225" y="6116957"/>
            <a:ext cx="2304818"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Prepare SAP ASCS/APP Server(s)</a:t>
            </a:r>
          </a:p>
        </p:txBody>
      </p:sp>
      <p:sp>
        <p:nvSpPr>
          <p:cNvPr id="188" name="Oval 187">
            <a:extLst>
              <a:ext uri="{FF2B5EF4-FFF2-40B4-BE49-F238E27FC236}">
                <a16:creationId xmlns:a16="http://schemas.microsoft.com/office/drawing/2014/main" id="{58D5F1B2-C008-4995-996C-DD0841679BB7}"/>
              </a:ext>
            </a:extLst>
          </p:cNvPr>
          <p:cNvSpPr/>
          <p:nvPr/>
        </p:nvSpPr>
        <p:spPr bwMode="auto">
          <a:xfrm>
            <a:off x="7219580" y="1412996"/>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p>
        </p:txBody>
      </p:sp>
      <p:sp>
        <p:nvSpPr>
          <p:cNvPr id="189" name="TextBox 188">
            <a:extLst>
              <a:ext uri="{FF2B5EF4-FFF2-40B4-BE49-F238E27FC236}">
                <a16:creationId xmlns:a16="http://schemas.microsoft.com/office/drawing/2014/main" id="{1AC7F534-E274-4576-ACAF-F1ED3E086AC3}"/>
              </a:ext>
            </a:extLst>
          </p:cNvPr>
          <p:cNvSpPr txBox="1"/>
          <p:nvPr/>
        </p:nvSpPr>
        <p:spPr>
          <a:xfrm>
            <a:off x="7330437" y="1300613"/>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Shutdown SAP Prod System</a:t>
            </a:r>
          </a:p>
        </p:txBody>
      </p:sp>
      <p:sp>
        <p:nvSpPr>
          <p:cNvPr id="5" name="&quot;Not Allowed&quot; Symbol 4">
            <a:extLst>
              <a:ext uri="{FF2B5EF4-FFF2-40B4-BE49-F238E27FC236}">
                <a16:creationId xmlns:a16="http://schemas.microsoft.com/office/drawing/2014/main" id="{7F4CD405-FCD5-4B9E-8BC5-982B1E87AA78}"/>
              </a:ext>
            </a:extLst>
          </p:cNvPr>
          <p:cNvSpPr/>
          <p:nvPr/>
        </p:nvSpPr>
        <p:spPr bwMode="auto">
          <a:xfrm>
            <a:off x="10471420" y="4375769"/>
            <a:ext cx="326819" cy="364745"/>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quot;Not Allowed&quot; Symbol 189">
            <a:extLst>
              <a:ext uri="{FF2B5EF4-FFF2-40B4-BE49-F238E27FC236}">
                <a16:creationId xmlns:a16="http://schemas.microsoft.com/office/drawing/2014/main" id="{8D99F7F4-5B5E-4C8C-B1E7-54534678CF06}"/>
              </a:ext>
            </a:extLst>
          </p:cNvPr>
          <p:cNvSpPr/>
          <p:nvPr/>
        </p:nvSpPr>
        <p:spPr bwMode="auto">
          <a:xfrm>
            <a:off x="7036592" y="5180069"/>
            <a:ext cx="326819" cy="364745"/>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quot;Not Allowed&quot; Symbol 190">
            <a:extLst>
              <a:ext uri="{FF2B5EF4-FFF2-40B4-BE49-F238E27FC236}">
                <a16:creationId xmlns:a16="http://schemas.microsoft.com/office/drawing/2014/main" id="{46858475-08D0-44CE-BFC7-0E65E9153DA6}"/>
              </a:ext>
            </a:extLst>
          </p:cNvPr>
          <p:cNvSpPr/>
          <p:nvPr/>
        </p:nvSpPr>
        <p:spPr bwMode="auto">
          <a:xfrm>
            <a:off x="9146753" y="1835794"/>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quot;Not Allowed&quot; Symbol 191">
            <a:extLst>
              <a:ext uri="{FF2B5EF4-FFF2-40B4-BE49-F238E27FC236}">
                <a16:creationId xmlns:a16="http://schemas.microsoft.com/office/drawing/2014/main" id="{D27BC974-A3CD-47DB-8148-A2F1800F9382}"/>
              </a:ext>
            </a:extLst>
          </p:cNvPr>
          <p:cNvSpPr/>
          <p:nvPr/>
        </p:nvSpPr>
        <p:spPr bwMode="auto">
          <a:xfrm>
            <a:off x="7835739" y="1844002"/>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quot;Not Allowed&quot; Symbol 192">
            <a:extLst>
              <a:ext uri="{FF2B5EF4-FFF2-40B4-BE49-F238E27FC236}">
                <a16:creationId xmlns:a16="http://schemas.microsoft.com/office/drawing/2014/main" id="{EDFFDBF1-8069-45EB-A227-369A0E40374F}"/>
              </a:ext>
            </a:extLst>
          </p:cNvPr>
          <p:cNvSpPr/>
          <p:nvPr/>
        </p:nvSpPr>
        <p:spPr bwMode="auto">
          <a:xfrm>
            <a:off x="6108997" y="1821224"/>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4" name="Straight Arrow Connector 193">
            <a:extLst>
              <a:ext uri="{FF2B5EF4-FFF2-40B4-BE49-F238E27FC236}">
                <a16:creationId xmlns:a16="http://schemas.microsoft.com/office/drawing/2014/main" id="{23C6D67D-8A07-4AF1-92F3-4559F46DA306}"/>
              </a:ext>
            </a:extLst>
          </p:cNvPr>
          <p:cNvCxnSpPr>
            <a:cxnSpLocks/>
            <a:stCxn id="250" idx="3"/>
            <a:endCxn id="340" idx="1"/>
          </p:cNvCxnSpPr>
          <p:nvPr/>
        </p:nvCxnSpPr>
        <p:spPr>
          <a:xfrm>
            <a:off x="1481354" y="669263"/>
            <a:ext cx="2076333" cy="475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0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anim calcmode="lin" valueType="num">
                                      <p:cBhvr>
                                        <p:cTn id="13" dur="1000" fill="hold"/>
                                        <p:tgtEl>
                                          <p:spTgt spid="188"/>
                                        </p:tgtEl>
                                        <p:attrNameLst>
                                          <p:attrName>ppt_x</p:attrName>
                                        </p:attrNameLst>
                                      </p:cBhvr>
                                      <p:tavLst>
                                        <p:tav tm="0">
                                          <p:val>
                                            <p:strVal val="#ppt_x"/>
                                          </p:val>
                                        </p:tav>
                                        <p:tav tm="100000">
                                          <p:val>
                                            <p:strVal val="#ppt_x"/>
                                          </p:val>
                                        </p:tav>
                                      </p:tavLst>
                                    </p:anim>
                                    <p:anim calcmode="lin" valueType="num">
                                      <p:cBhvr>
                                        <p:cTn id="14" dur="1000" fill="hold"/>
                                        <p:tgtEl>
                                          <p:spTgt spid="1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anim calcmode="lin" valueType="num">
                                      <p:cBhvr>
                                        <p:cTn id="18" dur="1000" fill="hold"/>
                                        <p:tgtEl>
                                          <p:spTgt spid="191"/>
                                        </p:tgtEl>
                                        <p:attrNameLst>
                                          <p:attrName>ppt_x</p:attrName>
                                        </p:attrNameLst>
                                      </p:cBhvr>
                                      <p:tavLst>
                                        <p:tav tm="0">
                                          <p:val>
                                            <p:strVal val="#ppt_x"/>
                                          </p:val>
                                        </p:tav>
                                        <p:tav tm="100000">
                                          <p:val>
                                            <p:strVal val="#ppt_x"/>
                                          </p:val>
                                        </p:tav>
                                      </p:tavLst>
                                    </p:anim>
                                    <p:anim calcmode="lin" valueType="num">
                                      <p:cBhvr>
                                        <p:cTn id="19" dur="1000" fill="hold"/>
                                        <p:tgtEl>
                                          <p:spTgt spid="19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anim calcmode="lin" valueType="num">
                                      <p:cBhvr>
                                        <p:cTn id="23" dur="1000" fill="hold"/>
                                        <p:tgtEl>
                                          <p:spTgt spid="192"/>
                                        </p:tgtEl>
                                        <p:attrNameLst>
                                          <p:attrName>ppt_x</p:attrName>
                                        </p:attrNameLst>
                                      </p:cBhvr>
                                      <p:tavLst>
                                        <p:tav tm="0">
                                          <p:val>
                                            <p:strVal val="#ppt_x"/>
                                          </p:val>
                                        </p:tav>
                                        <p:tav tm="100000">
                                          <p:val>
                                            <p:strVal val="#ppt_x"/>
                                          </p:val>
                                        </p:tav>
                                      </p:tavLst>
                                    </p:anim>
                                    <p:anim calcmode="lin" valueType="num">
                                      <p:cBhvr>
                                        <p:cTn id="24" dur="1000" fill="hold"/>
                                        <p:tgtEl>
                                          <p:spTgt spid="19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Effect transition="in" filter="fade">
                                      <p:cBhvr>
                                        <p:cTn id="27" dur="1000"/>
                                        <p:tgtEl>
                                          <p:spTgt spid="193"/>
                                        </p:tgtEl>
                                      </p:cBhvr>
                                    </p:animEffect>
                                    <p:anim calcmode="lin" valueType="num">
                                      <p:cBhvr>
                                        <p:cTn id="28" dur="1000" fill="hold"/>
                                        <p:tgtEl>
                                          <p:spTgt spid="193"/>
                                        </p:tgtEl>
                                        <p:attrNameLst>
                                          <p:attrName>ppt_x</p:attrName>
                                        </p:attrNameLst>
                                      </p:cBhvr>
                                      <p:tavLst>
                                        <p:tav tm="0">
                                          <p:val>
                                            <p:strVal val="#ppt_x"/>
                                          </p:val>
                                        </p:tav>
                                        <p:tav tm="100000">
                                          <p:val>
                                            <p:strVal val="#ppt_x"/>
                                          </p:val>
                                        </p:tav>
                                      </p:tavLst>
                                    </p:anim>
                                    <p:anim calcmode="lin" valueType="num">
                                      <p:cBhvr>
                                        <p:cTn id="2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fade">
                                      <p:cBhvr>
                                        <p:cTn id="51" dur="1000"/>
                                        <p:tgtEl>
                                          <p:spTgt spid="182"/>
                                        </p:tgtEl>
                                      </p:cBhvr>
                                    </p:animEffect>
                                    <p:anim calcmode="lin" valueType="num">
                                      <p:cBhvr>
                                        <p:cTn id="52" dur="1000" fill="hold"/>
                                        <p:tgtEl>
                                          <p:spTgt spid="182"/>
                                        </p:tgtEl>
                                        <p:attrNameLst>
                                          <p:attrName>ppt_x</p:attrName>
                                        </p:attrNameLst>
                                      </p:cBhvr>
                                      <p:tavLst>
                                        <p:tav tm="0">
                                          <p:val>
                                            <p:strVal val="#ppt_x"/>
                                          </p:val>
                                        </p:tav>
                                        <p:tav tm="100000">
                                          <p:val>
                                            <p:strVal val="#ppt_x"/>
                                          </p:val>
                                        </p:tav>
                                      </p:tavLst>
                                    </p:anim>
                                    <p:anim calcmode="lin" valueType="num">
                                      <p:cBhvr>
                                        <p:cTn id="53" dur="1000" fill="hold"/>
                                        <p:tgtEl>
                                          <p:spTgt spid="18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fade">
                                      <p:cBhvr>
                                        <p:cTn id="56" dur="1000"/>
                                        <p:tgtEl>
                                          <p:spTgt spid="177"/>
                                        </p:tgtEl>
                                      </p:cBhvr>
                                    </p:animEffect>
                                    <p:anim calcmode="lin" valueType="num">
                                      <p:cBhvr>
                                        <p:cTn id="57" dur="1000" fill="hold"/>
                                        <p:tgtEl>
                                          <p:spTgt spid="177"/>
                                        </p:tgtEl>
                                        <p:attrNameLst>
                                          <p:attrName>ppt_x</p:attrName>
                                        </p:attrNameLst>
                                      </p:cBhvr>
                                      <p:tavLst>
                                        <p:tav tm="0">
                                          <p:val>
                                            <p:strVal val="#ppt_x"/>
                                          </p:val>
                                        </p:tav>
                                        <p:tav tm="100000">
                                          <p:val>
                                            <p:strVal val="#ppt_x"/>
                                          </p:val>
                                        </p:tav>
                                      </p:tavLst>
                                    </p:anim>
                                    <p:anim calcmode="lin" valueType="num">
                                      <p:cBhvr>
                                        <p:cTn id="58" dur="1000" fill="hold"/>
                                        <p:tgtEl>
                                          <p:spTgt spid="17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0"/>
                                        </p:tgtEl>
                                        <p:attrNameLst>
                                          <p:attrName>style.visibility</p:attrName>
                                        </p:attrNameLst>
                                      </p:cBhvr>
                                      <p:to>
                                        <p:strVal val="visible"/>
                                      </p:to>
                                    </p:set>
                                    <p:animEffect transition="in" filter="fade">
                                      <p:cBhvr>
                                        <p:cTn id="61" dur="1000"/>
                                        <p:tgtEl>
                                          <p:spTgt spid="190"/>
                                        </p:tgtEl>
                                      </p:cBhvr>
                                    </p:animEffect>
                                    <p:anim calcmode="lin" valueType="num">
                                      <p:cBhvr>
                                        <p:cTn id="62" dur="1000" fill="hold"/>
                                        <p:tgtEl>
                                          <p:spTgt spid="190"/>
                                        </p:tgtEl>
                                        <p:attrNameLst>
                                          <p:attrName>ppt_x</p:attrName>
                                        </p:attrNameLst>
                                      </p:cBhvr>
                                      <p:tavLst>
                                        <p:tav tm="0">
                                          <p:val>
                                            <p:strVal val="#ppt_x"/>
                                          </p:val>
                                        </p:tav>
                                        <p:tav tm="100000">
                                          <p:val>
                                            <p:strVal val="#ppt_x"/>
                                          </p:val>
                                        </p:tav>
                                      </p:tavLst>
                                    </p:anim>
                                    <p:anim calcmode="lin" valueType="num">
                                      <p:cBhvr>
                                        <p:cTn id="63"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86"/>
                                        </p:tgtEl>
                                        <p:attrNameLst>
                                          <p:attrName>style.visibility</p:attrName>
                                        </p:attrNameLst>
                                      </p:cBhvr>
                                      <p:to>
                                        <p:strVal val="visible"/>
                                      </p:to>
                                    </p:set>
                                    <p:animEffect transition="in" filter="fade">
                                      <p:cBhvr>
                                        <p:cTn id="68" dur="1000"/>
                                        <p:tgtEl>
                                          <p:spTgt spid="186"/>
                                        </p:tgtEl>
                                      </p:cBhvr>
                                    </p:animEffect>
                                    <p:anim calcmode="lin" valueType="num">
                                      <p:cBhvr>
                                        <p:cTn id="69" dur="1000" fill="hold"/>
                                        <p:tgtEl>
                                          <p:spTgt spid="186"/>
                                        </p:tgtEl>
                                        <p:attrNameLst>
                                          <p:attrName>ppt_x</p:attrName>
                                        </p:attrNameLst>
                                      </p:cBhvr>
                                      <p:tavLst>
                                        <p:tav tm="0">
                                          <p:val>
                                            <p:strVal val="#ppt_x"/>
                                          </p:val>
                                        </p:tav>
                                        <p:tav tm="100000">
                                          <p:val>
                                            <p:strVal val="#ppt_x"/>
                                          </p:val>
                                        </p:tav>
                                      </p:tavLst>
                                    </p:anim>
                                    <p:anim calcmode="lin" valueType="num">
                                      <p:cBhvr>
                                        <p:cTn id="70" dur="1000" fill="hold"/>
                                        <p:tgtEl>
                                          <p:spTgt spid="18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7"/>
                                        </p:tgtEl>
                                        <p:attrNameLst>
                                          <p:attrName>style.visibility</p:attrName>
                                        </p:attrNameLst>
                                      </p:cBhvr>
                                      <p:to>
                                        <p:strVal val="visible"/>
                                      </p:to>
                                    </p:set>
                                    <p:animEffect transition="in" filter="fade">
                                      <p:cBhvr>
                                        <p:cTn id="73" dur="1000"/>
                                        <p:tgtEl>
                                          <p:spTgt spid="187"/>
                                        </p:tgtEl>
                                      </p:cBhvr>
                                    </p:animEffect>
                                    <p:anim calcmode="lin" valueType="num">
                                      <p:cBhvr>
                                        <p:cTn id="74" dur="1000" fill="hold"/>
                                        <p:tgtEl>
                                          <p:spTgt spid="187"/>
                                        </p:tgtEl>
                                        <p:attrNameLst>
                                          <p:attrName>ppt_x</p:attrName>
                                        </p:attrNameLst>
                                      </p:cBhvr>
                                      <p:tavLst>
                                        <p:tav tm="0">
                                          <p:val>
                                            <p:strVal val="#ppt_x"/>
                                          </p:val>
                                        </p:tav>
                                        <p:tav tm="100000">
                                          <p:val>
                                            <p:strVal val="#ppt_x"/>
                                          </p:val>
                                        </p:tav>
                                      </p:tavLst>
                                    </p:anim>
                                    <p:anim calcmode="lin" valueType="num">
                                      <p:cBhvr>
                                        <p:cTn id="75" dur="1000" fill="hold"/>
                                        <p:tgtEl>
                                          <p:spTgt spid="18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45"/>
                                        </p:tgtEl>
                                        <p:attrNameLst>
                                          <p:attrName>style.visibility</p:attrName>
                                        </p:attrNameLst>
                                      </p:cBhvr>
                                      <p:to>
                                        <p:strVal val="visible"/>
                                      </p:to>
                                    </p:set>
                                    <p:animEffect transition="in" filter="fade">
                                      <p:cBhvr>
                                        <p:cTn id="78" dur="1000"/>
                                        <p:tgtEl>
                                          <p:spTgt spid="345"/>
                                        </p:tgtEl>
                                      </p:cBhvr>
                                    </p:animEffect>
                                    <p:anim calcmode="lin" valueType="num">
                                      <p:cBhvr>
                                        <p:cTn id="79" dur="1000" fill="hold"/>
                                        <p:tgtEl>
                                          <p:spTgt spid="345"/>
                                        </p:tgtEl>
                                        <p:attrNameLst>
                                          <p:attrName>ppt_x</p:attrName>
                                        </p:attrNameLst>
                                      </p:cBhvr>
                                      <p:tavLst>
                                        <p:tav tm="0">
                                          <p:val>
                                            <p:strVal val="#ppt_x"/>
                                          </p:val>
                                        </p:tav>
                                        <p:tav tm="100000">
                                          <p:val>
                                            <p:strVal val="#ppt_x"/>
                                          </p:val>
                                        </p:tav>
                                      </p:tavLst>
                                    </p:anim>
                                    <p:anim calcmode="lin" valueType="num">
                                      <p:cBhvr>
                                        <p:cTn id="80" dur="1000" fill="hold"/>
                                        <p:tgtEl>
                                          <p:spTgt spid="34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46"/>
                                        </p:tgtEl>
                                        <p:attrNameLst>
                                          <p:attrName>style.visibility</p:attrName>
                                        </p:attrNameLst>
                                      </p:cBhvr>
                                      <p:to>
                                        <p:strVal val="visible"/>
                                      </p:to>
                                    </p:set>
                                    <p:animEffect transition="in" filter="fade">
                                      <p:cBhvr>
                                        <p:cTn id="83" dur="1000"/>
                                        <p:tgtEl>
                                          <p:spTgt spid="346"/>
                                        </p:tgtEl>
                                      </p:cBhvr>
                                    </p:animEffect>
                                    <p:anim calcmode="lin" valueType="num">
                                      <p:cBhvr>
                                        <p:cTn id="84" dur="1000" fill="hold"/>
                                        <p:tgtEl>
                                          <p:spTgt spid="346"/>
                                        </p:tgtEl>
                                        <p:attrNameLst>
                                          <p:attrName>ppt_x</p:attrName>
                                        </p:attrNameLst>
                                      </p:cBhvr>
                                      <p:tavLst>
                                        <p:tav tm="0">
                                          <p:val>
                                            <p:strVal val="#ppt_x"/>
                                          </p:val>
                                        </p:tav>
                                        <p:tav tm="100000">
                                          <p:val>
                                            <p:strVal val="#ppt_x"/>
                                          </p:val>
                                        </p:tav>
                                      </p:tavLst>
                                    </p:anim>
                                    <p:anim calcmode="lin" valueType="num">
                                      <p:cBhvr>
                                        <p:cTn id="85" dur="1000" fill="hold"/>
                                        <p:tgtEl>
                                          <p:spTgt spid="346"/>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84"/>
                                        </p:tgtEl>
                                        <p:attrNameLst>
                                          <p:attrName>style.visibility</p:attrName>
                                        </p:attrNameLst>
                                      </p:cBhvr>
                                      <p:to>
                                        <p:strVal val="visible"/>
                                      </p:to>
                                    </p:set>
                                    <p:animEffect transition="in" filter="fade">
                                      <p:cBhvr>
                                        <p:cTn id="88" dur="1000"/>
                                        <p:tgtEl>
                                          <p:spTgt spid="384"/>
                                        </p:tgtEl>
                                      </p:cBhvr>
                                    </p:animEffect>
                                    <p:anim calcmode="lin" valueType="num">
                                      <p:cBhvr>
                                        <p:cTn id="89" dur="1000" fill="hold"/>
                                        <p:tgtEl>
                                          <p:spTgt spid="384"/>
                                        </p:tgtEl>
                                        <p:attrNameLst>
                                          <p:attrName>ppt_x</p:attrName>
                                        </p:attrNameLst>
                                      </p:cBhvr>
                                      <p:tavLst>
                                        <p:tav tm="0">
                                          <p:val>
                                            <p:strVal val="#ppt_x"/>
                                          </p:val>
                                        </p:tav>
                                        <p:tav tm="100000">
                                          <p:val>
                                            <p:strVal val="#ppt_x"/>
                                          </p:val>
                                        </p:tav>
                                      </p:tavLst>
                                    </p:anim>
                                    <p:anim calcmode="lin" valueType="num">
                                      <p:cBhvr>
                                        <p:cTn id="90" dur="1000" fill="hold"/>
                                        <p:tgtEl>
                                          <p:spTgt spid="384"/>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animEffect transition="in" filter="fade">
                                      <p:cBhvr>
                                        <p:cTn id="93" dur="1000"/>
                                        <p:tgtEl>
                                          <p:spTgt spid="385"/>
                                        </p:tgtEl>
                                      </p:cBhvr>
                                    </p:animEffect>
                                    <p:anim calcmode="lin" valueType="num">
                                      <p:cBhvr>
                                        <p:cTn id="94" dur="1000" fill="hold"/>
                                        <p:tgtEl>
                                          <p:spTgt spid="385"/>
                                        </p:tgtEl>
                                        <p:attrNameLst>
                                          <p:attrName>ppt_x</p:attrName>
                                        </p:attrNameLst>
                                      </p:cBhvr>
                                      <p:tavLst>
                                        <p:tav tm="0">
                                          <p:val>
                                            <p:strVal val="#ppt_x"/>
                                          </p:val>
                                        </p:tav>
                                        <p:tav tm="100000">
                                          <p:val>
                                            <p:strVal val="#ppt_x"/>
                                          </p:val>
                                        </p:tav>
                                      </p:tavLst>
                                    </p:anim>
                                    <p:anim calcmode="lin" valueType="num">
                                      <p:cBhvr>
                                        <p:cTn id="95" dur="1000" fill="hold"/>
                                        <p:tgtEl>
                                          <p:spTgt spid="385"/>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1000"/>
                                        <p:tgtEl>
                                          <p:spTgt spid="276"/>
                                        </p:tgtEl>
                                      </p:cBhvr>
                                    </p:animEffect>
                                    <p:anim calcmode="lin" valueType="num">
                                      <p:cBhvr>
                                        <p:cTn id="99" dur="1000" fill="hold"/>
                                        <p:tgtEl>
                                          <p:spTgt spid="276"/>
                                        </p:tgtEl>
                                        <p:attrNameLst>
                                          <p:attrName>ppt_x</p:attrName>
                                        </p:attrNameLst>
                                      </p:cBhvr>
                                      <p:tavLst>
                                        <p:tav tm="0">
                                          <p:val>
                                            <p:strVal val="#ppt_x"/>
                                          </p:val>
                                        </p:tav>
                                        <p:tav tm="100000">
                                          <p:val>
                                            <p:strVal val="#ppt_x"/>
                                          </p:val>
                                        </p:tav>
                                      </p:tavLst>
                                    </p:anim>
                                    <p:anim calcmode="lin" valueType="num">
                                      <p:cBhvr>
                                        <p:cTn id="100" dur="1000" fill="hold"/>
                                        <p:tgtEl>
                                          <p:spTgt spid="27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77"/>
                                        </p:tgtEl>
                                        <p:attrNameLst>
                                          <p:attrName>style.visibility</p:attrName>
                                        </p:attrNameLst>
                                      </p:cBhvr>
                                      <p:to>
                                        <p:strVal val="visible"/>
                                      </p:to>
                                    </p:set>
                                    <p:animEffect transition="in" filter="fade">
                                      <p:cBhvr>
                                        <p:cTn id="103" dur="1000"/>
                                        <p:tgtEl>
                                          <p:spTgt spid="277"/>
                                        </p:tgtEl>
                                      </p:cBhvr>
                                    </p:animEffect>
                                    <p:anim calcmode="lin" valueType="num">
                                      <p:cBhvr>
                                        <p:cTn id="104" dur="1000" fill="hold"/>
                                        <p:tgtEl>
                                          <p:spTgt spid="277"/>
                                        </p:tgtEl>
                                        <p:attrNameLst>
                                          <p:attrName>ppt_x</p:attrName>
                                        </p:attrNameLst>
                                      </p:cBhvr>
                                      <p:tavLst>
                                        <p:tav tm="0">
                                          <p:val>
                                            <p:strVal val="#ppt_x"/>
                                          </p:val>
                                        </p:tav>
                                        <p:tav tm="100000">
                                          <p:val>
                                            <p:strVal val="#ppt_x"/>
                                          </p:val>
                                        </p:tav>
                                      </p:tavLst>
                                    </p:anim>
                                    <p:anim calcmode="lin" valueType="num">
                                      <p:cBhvr>
                                        <p:cTn id="105" dur="1000" fill="hold"/>
                                        <p:tgtEl>
                                          <p:spTgt spid="277"/>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fade">
                                      <p:cBhvr>
                                        <p:cTn id="110" dur="1000"/>
                                        <p:tgtEl>
                                          <p:spTgt spid="180"/>
                                        </p:tgtEl>
                                      </p:cBhvr>
                                    </p:animEffect>
                                    <p:anim calcmode="lin" valueType="num">
                                      <p:cBhvr>
                                        <p:cTn id="111" dur="1000" fill="hold"/>
                                        <p:tgtEl>
                                          <p:spTgt spid="180"/>
                                        </p:tgtEl>
                                        <p:attrNameLst>
                                          <p:attrName>ppt_x</p:attrName>
                                        </p:attrNameLst>
                                      </p:cBhvr>
                                      <p:tavLst>
                                        <p:tav tm="0">
                                          <p:val>
                                            <p:strVal val="#ppt_x"/>
                                          </p:val>
                                        </p:tav>
                                        <p:tav tm="100000">
                                          <p:val>
                                            <p:strVal val="#ppt_x"/>
                                          </p:val>
                                        </p:tav>
                                      </p:tavLst>
                                    </p:anim>
                                    <p:anim calcmode="lin" valueType="num">
                                      <p:cBhvr>
                                        <p:cTn id="112" dur="1000" fill="hold"/>
                                        <p:tgtEl>
                                          <p:spTgt spid="18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81"/>
                                        </p:tgtEl>
                                        <p:attrNameLst>
                                          <p:attrName>style.visibility</p:attrName>
                                        </p:attrNameLst>
                                      </p:cBhvr>
                                      <p:to>
                                        <p:strVal val="visible"/>
                                      </p:to>
                                    </p:set>
                                    <p:animEffect transition="in" filter="fade">
                                      <p:cBhvr>
                                        <p:cTn id="115" dur="1000"/>
                                        <p:tgtEl>
                                          <p:spTgt spid="181"/>
                                        </p:tgtEl>
                                      </p:cBhvr>
                                    </p:animEffect>
                                    <p:anim calcmode="lin" valueType="num">
                                      <p:cBhvr>
                                        <p:cTn id="116" dur="1000" fill="hold"/>
                                        <p:tgtEl>
                                          <p:spTgt spid="181"/>
                                        </p:tgtEl>
                                        <p:attrNameLst>
                                          <p:attrName>ppt_x</p:attrName>
                                        </p:attrNameLst>
                                      </p:cBhvr>
                                      <p:tavLst>
                                        <p:tav tm="0">
                                          <p:val>
                                            <p:strVal val="#ppt_x"/>
                                          </p:val>
                                        </p:tav>
                                        <p:tav tm="100000">
                                          <p:val>
                                            <p:strVal val="#ppt_x"/>
                                          </p:val>
                                        </p:tav>
                                      </p:tavLst>
                                    </p:anim>
                                    <p:anim calcmode="lin" valueType="num">
                                      <p:cBhvr>
                                        <p:cTn id="117"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1000"/>
                                        <p:tgtEl>
                                          <p:spTgt spid="183"/>
                                        </p:tgtEl>
                                      </p:cBhvr>
                                    </p:animEffect>
                                    <p:anim calcmode="lin" valueType="num">
                                      <p:cBhvr>
                                        <p:cTn id="123" dur="1000" fill="hold"/>
                                        <p:tgtEl>
                                          <p:spTgt spid="183"/>
                                        </p:tgtEl>
                                        <p:attrNameLst>
                                          <p:attrName>ppt_x</p:attrName>
                                        </p:attrNameLst>
                                      </p:cBhvr>
                                      <p:tavLst>
                                        <p:tav tm="0">
                                          <p:val>
                                            <p:strVal val="#ppt_x"/>
                                          </p:val>
                                        </p:tav>
                                        <p:tav tm="100000">
                                          <p:val>
                                            <p:strVal val="#ppt_x"/>
                                          </p:val>
                                        </p:tav>
                                      </p:tavLst>
                                    </p:anim>
                                    <p:anim calcmode="lin" valueType="num">
                                      <p:cBhvr>
                                        <p:cTn id="124" dur="1000" fill="hold"/>
                                        <p:tgtEl>
                                          <p:spTgt spid="18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fade">
                                      <p:cBhvr>
                                        <p:cTn id="127" dur="1000"/>
                                        <p:tgtEl>
                                          <p:spTgt spid="185"/>
                                        </p:tgtEl>
                                      </p:cBhvr>
                                    </p:animEffect>
                                    <p:anim calcmode="lin" valueType="num">
                                      <p:cBhvr>
                                        <p:cTn id="128" dur="1000" fill="hold"/>
                                        <p:tgtEl>
                                          <p:spTgt spid="185"/>
                                        </p:tgtEl>
                                        <p:attrNameLst>
                                          <p:attrName>ppt_x</p:attrName>
                                        </p:attrNameLst>
                                      </p:cBhvr>
                                      <p:tavLst>
                                        <p:tav tm="0">
                                          <p:val>
                                            <p:strVal val="#ppt_x"/>
                                          </p:val>
                                        </p:tav>
                                        <p:tav tm="100000">
                                          <p:val>
                                            <p:strVal val="#ppt_x"/>
                                          </p:val>
                                        </p:tav>
                                      </p:tavLst>
                                    </p:anim>
                                    <p:anim calcmode="lin" valueType="num">
                                      <p:cBhvr>
                                        <p:cTn id="129"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7" grpId="0"/>
      <p:bldP spid="9" grpId="0" animBg="1"/>
      <p:bldP spid="182" grpId="0" animBg="1"/>
      <p:bldP spid="180" grpId="0" animBg="1"/>
      <p:bldP spid="181" grpId="0"/>
      <p:bldP spid="183" grpId="0" animBg="1"/>
      <p:bldP spid="185" grpId="0"/>
      <p:bldP spid="186" grpId="0" animBg="1"/>
      <p:bldP spid="187" grpId="0"/>
      <p:bldP spid="188" grpId="0" animBg="1"/>
      <p:bldP spid="189" grpId="0"/>
      <p:bldP spid="5" grpId="0" animBg="1"/>
      <p:bldP spid="190" grpId="0" animBg="1"/>
      <p:bldP spid="191" grpId="0" animBg="1"/>
      <p:bldP spid="192" grpId="0" animBg="1"/>
      <p:bldP spid="1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diagram of the DMO/SUM to Azure/HANA migration displays. The procedure starts in the source system landscape, and when it is done, the SUM folder is copied to the target PAS.&#10;&#10;At this time, we are unable to capture all of the information in the diagram. Future versions of this course should address this." title="DMO/SUM diagram">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392469" y="1189176"/>
            <a:ext cx="10758716" cy="5392245"/>
          </a:xfrm>
        </p:spPr>
        <p:txBody>
          <a:bodyPr/>
          <a:lstStyle/>
          <a:p>
            <a:pPr marL="0" indent="0">
              <a:buNone/>
            </a:pPr>
            <a:r>
              <a:rPr lang="en-US" sz="2400" dirty="0">
                <a:latin typeface="+mn-lt"/>
              </a:rPr>
              <a:t>Solution paths taken by a lot of customers</a:t>
            </a:r>
          </a:p>
          <a:p>
            <a:pPr marL="0" indent="0">
              <a:buNone/>
            </a:pPr>
            <a:r>
              <a:rPr lang="en-US" sz="2400" dirty="0">
                <a:latin typeface="+mn-lt"/>
              </a:rPr>
              <a:t>SAP on Azure – customer stages in Azure</a:t>
            </a:r>
          </a:p>
          <a:p>
            <a:pPr marL="0" indent="0">
              <a:buNone/>
            </a:pPr>
            <a:r>
              <a:rPr lang="en-US" sz="2400" dirty="0">
                <a:latin typeface="+mn-lt"/>
              </a:rPr>
              <a:t>Modernizing SAP Platform on Microsoft Cloud OS</a:t>
            </a:r>
          </a:p>
          <a:p>
            <a:pPr marL="0" indent="0">
              <a:buNone/>
            </a:pPr>
            <a:r>
              <a:rPr lang="en-US" sz="2400" dirty="0">
                <a:latin typeface="+mn-lt"/>
              </a:rPr>
              <a:t>SAP Migration to Azure</a:t>
            </a:r>
          </a:p>
          <a:p>
            <a:pPr marL="0" indent="0">
              <a:buNone/>
            </a:pPr>
            <a:r>
              <a:rPr lang="en-US" sz="2400" dirty="0">
                <a:latin typeface="+mn-lt"/>
              </a:rPr>
              <a:t>SAP Certified Azure VMs </a:t>
            </a:r>
          </a:p>
          <a:p>
            <a:pPr marL="0" indent="0">
              <a:buNone/>
            </a:pPr>
            <a:r>
              <a:rPr lang="en-US" sz="2400" dirty="0">
                <a:latin typeface="+mn-lt"/>
              </a:rPr>
              <a:t>SAP on Azure – huge variety on instances</a:t>
            </a:r>
          </a:p>
          <a:p>
            <a:pPr marL="0" indent="0">
              <a:buNone/>
            </a:pPr>
            <a:r>
              <a:rPr lang="en-US" sz="2400" dirty="0">
                <a:latin typeface="+mn-lt"/>
              </a:rPr>
              <a:t>SAP on Azure – reliability</a:t>
            </a:r>
          </a:p>
          <a:p>
            <a:pPr marL="0" indent="0">
              <a:buNone/>
            </a:pPr>
            <a:r>
              <a:rPr lang="en-US" sz="2400" dirty="0">
                <a:latin typeface="+mn-lt"/>
              </a:rPr>
              <a:t>SAP on Azure – in-region availability</a:t>
            </a:r>
          </a:p>
          <a:p>
            <a:pPr marL="0" indent="0">
              <a:buNone/>
            </a:pPr>
            <a:r>
              <a:rPr lang="en-US" sz="2400" dirty="0">
                <a:latin typeface="+mn-lt"/>
              </a:rPr>
              <a:t>SAP on Azure – across-region availability</a:t>
            </a:r>
          </a:p>
          <a:p>
            <a:pPr marL="0" indent="0">
              <a:buNone/>
            </a:pPr>
            <a:r>
              <a:rPr lang="en-US" sz="2400" dirty="0">
                <a:latin typeface="+mn-lt"/>
              </a:rPr>
              <a:t>SAP on Azure – SAP NetWeaver certifications</a:t>
            </a:r>
          </a:p>
          <a:p>
            <a:pPr marL="0" indent="0">
              <a:buNone/>
            </a:pPr>
            <a:r>
              <a:rPr lang="en-US" sz="2400" dirty="0">
                <a:latin typeface="+mn-lt"/>
              </a:rPr>
              <a:t>SAP on Azure – SAP HANA certifications</a:t>
            </a:r>
          </a:p>
          <a:p>
            <a:pPr marL="0" indent="0">
              <a:buNone/>
            </a:pPr>
            <a:r>
              <a:rPr lang="en-US" sz="2400" dirty="0">
                <a:latin typeface="+mn-lt"/>
              </a:rPr>
              <a:t>Azure VM options for SAP applications</a:t>
            </a:r>
          </a:p>
          <a:p>
            <a:pPr marL="0" indent="0">
              <a:buNone/>
            </a:pPr>
            <a:r>
              <a:rPr lang="en-US" sz="2400" dirty="0">
                <a:latin typeface="+mn-lt"/>
              </a:rPr>
              <a:t>SAP on Azure Certifications (HANA)</a:t>
            </a:r>
          </a:p>
        </p:txBody>
      </p:sp>
    </p:spTree>
    <p:extLst>
      <p:ext uri="{BB962C8B-B14F-4D97-AF65-F5344CB8AC3E}">
        <p14:creationId xmlns:p14="http://schemas.microsoft.com/office/powerpoint/2010/main" val="15238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Solution paths taken by a lot of customers</a:t>
            </a:r>
          </a:p>
        </p:txBody>
      </p:sp>
      <p:sp>
        <p:nvSpPr>
          <p:cNvPr id="3"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1240367" y="1174315"/>
            <a:ext cx="10758716" cy="5354094"/>
          </a:xfrm>
        </p:spPr>
        <p:txBody>
          <a:bodyPr/>
          <a:lstStyle/>
          <a:p>
            <a:pPr marL="0" indent="0">
              <a:buNone/>
            </a:pPr>
            <a:r>
              <a:rPr lang="en-US" sz="2400" dirty="0">
                <a:latin typeface="+mn-lt"/>
              </a:rPr>
              <a:t>Move to public cloud with existing SAP platform and leverage public </a:t>
            </a:r>
            <a:br>
              <a:rPr lang="en-US" sz="2400" dirty="0">
                <a:latin typeface="+mn-lt"/>
              </a:rPr>
            </a:br>
            <a:r>
              <a:rPr lang="en-US" sz="2400" dirty="0">
                <a:latin typeface="+mn-lt"/>
              </a:rPr>
              <a:t>cloud to have flexible and agile platform to move to S/4HANA</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Move to public cloud and thereby move to SAP HANA for traditional </a:t>
            </a:r>
            <a:br>
              <a:rPr lang="en-US" sz="2400" dirty="0">
                <a:latin typeface="+mn-lt"/>
              </a:rPr>
            </a:br>
            <a:r>
              <a:rPr lang="en-US" sz="2400" dirty="0">
                <a:latin typeface="+mn-lt"/>
              </a:rPr>
              <a:t>NetWeaver applications</a:t>
            </a:r>
          </a:p>
          <a:p>
            <a:pPr marL="169629" lvl="1" indent="-169629"/>
            <a:r>
              <a:rPr lang="en-US" sz="2000" dirty="0"/>
              <a:t>Use SAP DMO process to end up in public cloud with SAP driven NetWeaver applications</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Greenfield implementations of S/4HANA or NetWeaver-based SAP applications</a:t>
            </a:r>
          </a:p>
          <a:p>
            <a:pPr marL="169629" lvl="1" indent="-169629"/>
            <a:r>
              <a:rPr lang="en-US" sz="2000" dirty="0"/>
              <a:t>Default for a lot of customers to start new implementations in public cloud</a:t>
            </a:r>
          </a:p>
        </p:txBody>
      </p:sp>
      <p:sp>
        <p:nvSpPr>
          <p:cNvPr id="15" name="cloud">
            <a:extLst>
              <a:ext uri="{FF2B5EF4-FFF2-40B4-BE49-F238E27FC236}">
                <a16:creationId xmlns:a16="http://schemas.microsoft.com/office/drawing/2014/main" id="{78B7F2D5-429E-4BA4-A5A9-1546B955A69D}"/>
              </a:ext>
            </a:extLst>
          </p:cNvPr>
          <p:cNvSpPr>
            <a:spLocks noChangeAspect="1"/>
          </p:cNvSpPr>
          <p:nvPr/>
        </p:nvSpPr>
        <p:spPr bwMode="auto">
          <a:xfrm>
            <a:off x="327750" y="1187939"/>
            <a:ext cx="586860" cy="3738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cxnSp>
        <p:nvCxnSpPr>
          <p:cNvPr id="8" name="Straight Connector 7">
            <a:extLst>
              <a:ext uri="{FF2B5EF4-FFF2-40B4-BE49-F238E27FC236}">
                <a16:creationId xmlns:a16="http://schemas.microsoft.com/office/drawing/2014/main" id="{A72813C7-3E08-4370-AD9F-69FCEE8FFB71}"/>
              </a:ext>
            </a:extLst>
          </p:cNvPr>
          <p:cNvCxnSpPr/>
          <p:nvPr/>
        </p:nvCxnSpPr>
        <p:spPr>
          <a:xfrm>
            <a:off x="1165664" y="1187939"/>
            <a:ext cx="0" cy="1695644"/>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ouchscreen">
            <a:extLst>
              <a:ext uri="{FF2B5EF4-FFF2-40B4-BE49-F238E27FC236}">
                <a16:creationId xmlns:a16="http://schemas.microsoft.com/office/drawing/2014/main" id="{CF4D403D-CBFA-4C46-A9E1-5F0F1FD86B7E}"/>
              </a:ext>
            </a:extLst>
          </p:cNvPr>
          <p:cNvSpPr>
            <a:spLocks noChangeAspect="1" noEditPoints="1"/>
          </p:cNvSpPr>
          <p:nvPr/>
        </p:nvSpPr>
        <p:spPr bwMode="auto">
          <a:xfrm>
            <a:off x="482847" y="3146472"/>
            <a:ext cx="455213" cy="42680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cxnSp>
        <p:nvCxnSpPr>
          <p:cNvPr id="9" name="Straight Connector 8">
            <a:extLst>
              <a:ext uri="{FF2B5EF4-FFF2-40B4-BE49-F238E27FC236}">
                <a16:creationId xmlns:a16="http://schemas.microsoft.com/office/drawing/2014/main" id="{E43F30D4-4E46-4AB5-A750-2E31C771DEAD}"/>
              </a:ext>
            </a:extLst>
          </p:cNvPr>
          <p:cNvCxnSpPr>
            <a:cxnSpLocks/>
          </p:cNvCxnSpPr>
          <p:nvPr/>
        </p:nvCxnSpPr>
        <p:spPr>
          <a:xfrm>
            <a:off x="1165664" y="3146471"/>
            <a:ext cx="0" cy="1921306"/>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brain_2">
            <a:extLst>
              <a:ext uri="{FF2B5EF4-FFF2-40B4-BE49-F238E27FC236}">
                <a16:creationId xmlns:a16="http://schemas.microsoft.com/office/drawing/2014/main" id="{B9BA14BD-D6DF-4EF0-A9AF-ABA19BC90BAF}"/>
              </a:ext>
            </a:extLst>
          </p:cNvPr>
          <p:cNvSpPr>
            <a:spLocks noChangeAspect="1" noEditPoints="1"/>
          </p:cNvSpPr>
          <p:nvPr/>
        </p:nvSpPr>
        <p:spPr bwMode="auto">
          <a:xfrm>
            <a:off x="269241" y="5331507"/>
            <a:ext cx="636522" cy="4268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cxnSp>
        <p:nvCxnSpPr>
          <p:cNvPr id="11" name="Straight Connector 10">
            <a:extLst>
              <a:ext uri="{FF2B5EF4-FFF2-40B4-BE49-F238E27FC236}">
                <a16:creationId xmlns:a16="http://schemas.microsoft.com/office/drawing/2014/main" id="{4F9AE535-F2F3-463E-B927-F0DD9CA5AD3D}"/>
              </a:ext>
            </a:extLst>
          </p:cNvPr>
          <p:cNvCxnSpPr>
            <a:cxnSpLocks/>
          </p:cNvCxnSpPr>
          <p:nvPr/>
        </p:nvCxnSpPr>
        <p:spPr>
          <a:xfrm>
            <a:off x="1165664" y="5331507"/>
            <a:ext cx="0" cy="719848"/>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8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customer stages in Azure</a:t>
            </a:r>
          </a:p>
        </p:txBody>
      </p:sp>
      <p:sp>
        <p:nvSpPr>
          <p:cNvPr id="3" name="Text Placeholder 2">
            <a:extLst>
              <a:ext uri="{FF2B5EF4-FFF2-40B4-BE49-F238E27FC236}">
                <a16:creationId xmlns:a16="http://schemas.microsoft.com/office/drawing/2014/main" id="{F44E1EAA-3506-4267-936A-BC639D24A0A0}"/>
              </a:ext>
            </a:extLst>
          </p:cNvPr>
          <p:cNvSpPr>
            <a:spLocks noGrp="1"/>
          </p:cNvSpPr>
          <p:nvPr>
            <p:ph type="body" sz="quarter" idx="10"/>
          </p:nvPr>
        </p:nvSpPr>
        <p:spPr>
          <a:xfrm>
            <a:off x="269240" y="1189495"/>
            <a:ext cx="11655078" cy="4607415"/>
          </a:xfrm>
        </p:spPr>
        <p:txBody>
          <a:bodyPr/>
          <a:lstStyle/>
          <a:p>
            <a:r>
              <a:rPr lang="en-US" sz="3600" dirty="0"/>
              <a:t>Customers are using Azure in all stages for SAP landscapes</a:t>
            </a:r>
          </a:p>
          <a:p>
            <a:pPr lvl="1">
              <a:spcBef>
                <a:spcPts val="1765"/>
              </a:spcBef>
            </a:pPr>
            <a:r>
              <a:rPr lang="en-US" sz="2000" dirty="0">
                <a:gradFill>
                  <a:gsLst>
                    <a:gs pos="1250">
                      <a:schemeClr val="accent3"/>
                    </a:gs>
                    <a:gs pos="100000">
                      <a:schemeClr val="accent3"/>
                    </a:gs>
                  </a:gsLst>
                  <a:lin ang="5400000" scaled="0"/>
                </a:gradFill>
              </a:rPr>
              <a:t>ONLY DISASTER RECOVERY FOOTPRINT -</a:t>
            </a:r>
            <a:br>
              <a:rPr lang="en-US" sz="2000" dirty="0"/>
            </a:br>
            <a:r>
              <a:rPr lang="en-US" sz="2000" dirty="0"/>
              <a:t>	Using Azure Site Recovery services</a:t>
            </a:r>
          </a:p>
          <a:p>
            <a:pPr lvl="1">
              <a:spcBef>
                <a:spcPts val="1765"/>
              </a:spcBef>
            </a:pPr>
            <a:r>
              <a:rPr lang="en-US" sz="2000" dirty="0">
                <a:gradFill>
                  <a:gsLst>
                    <a:gs pos="1250">
                      <a:schemeClr val="accent3"/>
                    </a:gs>
                    <a:gs pos="100000">
                      <a:schemeClr val="accent3"/>
                    </a:gs>
                  </a:gsLst>
                  <a:lin ang="5400000" scaled="0"/>
                </a:gradFill>
              </a:rPr>
              <a:t>SMALL -</a:t>
            </a:r>
            <a:br>
              <a:rPr lang="en-US" sz="2000" dirty="0"/>
            </a:br>
            <a:r>
              <a:rPr lang="en-US" sz="2000" dirty="0"/>
              <a:t>	Non-production footprint with majority of systems on-premises</a:t>
            </a:r>
          </a:p>
          <a:p>
            <a:pPr lvl="1">
              <a:spcBef>
                <a:spcPts val="1765"/>
              </a:spcBef>
            </a:pPr>
            <a:r>
              <a:rPr lang="en-US" sz="2000" dirty="0">
                <a:gradFill>
                  <a:gsLst>
                    <a:gs pos="1250">
                      <a:schemeClr val="accent3"/>
                    </a:gs>
                    <a:gs pos="100000">
                      <a:schemeClr val="accent3"/>
                    </a:gs>
                  </a:gsLst>
                  <a:lin ang="5400000" scaled="0"/>
                </a:gradFill>
              </a:rPr>
              <a:t>MIDDLE -</a:t>
            </a:r>
            <a:br>
              <a:rPr lang="en-US" sz="2000" dirty="0"/>
            </a:br>
            <a:r>
              <a:rPr lang="en-US" sz="2000" dirty="0"/>
              <a:t>	Running all non-production SAP systems in Azure</a:t>
            </a:r>
          </a:p>
          <a:p>
            <a:pPr lvl="1">
              <a:spcBef>
                <a:spcPts val="1765"/>
              </a:spcBef>
            </a:pPr>
            <a:r>
              <a:rPr lang="en-US" sz="2000" dirty="0">
                <a:gradFill>
                  <a:gsLst>
                    <a:gs pos="1250">
                      <a:schemeClr val="accent3"/>
                    </a:gs>
                    <a:gs pos="100000">
                      <a:schemeClr val="accent3"/>
                    </a:gs>
                  </a:gsLst>
                  <a:lin ang="5400000" scaled="0"/>
                </a:gradFill>
              </a:rPr>
              <a:t>LARGE - </a:t>
            </a:r>
            <a:br>
              <a:rPr lang="en-US" sz="2000" dirty="0"/>
            </a:br>
            <a:r>
              <a:rPr lang="en-US" sz="2000" dirty="0"/>
              <a:t>	Running all non-production and some production SAP systems in Azure</a:t>
            </a:r>
          </a:p>
          <a:p>
            <a:pPr lvl="1">
              <a:spcBef>
                <a:spcPts val="1765"/>
              </a:spcBef>
            </a:pPr>
            <a:r>
              <a:rPr lang="en-US" sz="2000" dirty="0">
                <a:gradFill>
                  <a:gsLst>
                    <a:gs pos="1250">
                      <a:schemeClr val="accent3"/>
                    </a:gs>
                    <a:gs pos="100000">
                      <a:schemeClr val="accent3"/>
                    </a:gs>
                  </a:gsLst>
                  <a:lin ang="5400000" scaled="0"/>
                </a:gradFill>
              </a:rPr>
              <a:t>X-LARGE - </a:t>
            </a:r>
            <a:br>
              <a:rPr lang="en-US" sz="2000" dirty="0"/>
            </a:br>
            <a:r>
              <a:rPr lang="en-US" sz="2000" dirty="0"/>
              <a:t>	We’ve got customers who run their complete SAP landscape in Azure</a:t>
            </a:r>
          </a:p>
        </p:txBody>
      </p:sp>
    </p:spTree>
    <p:extLst>
      <p:ext uri="{BB962C8B-B14F-4D97-AF65-F5344CB8AC3E}">
        <p14:creationId xmlns:p14="http://schemas.microsoft.com/office/powerpoint/2010/main" val="41062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huge variety on instances</a:t>
            </a:r>
          </a:p>
        </p:txBody>
      </p:sp>
      <p:cxnSp>
        <p:nvCxnSpPr>
          <p:cNvPr id="20" name="Straight Connector 19" descr="Line" title="Line">
            <a:extLst>
              <a:ext uri="{FF2B5EF4-FFF2-40B4-BE49-F238E27FC236}">
                <a16:creationId xmlns:a16="http://schemas.microsoft.com/office/drawing/2014/main" id="{0EDE4DCE-C41F-490B-8D77-9F106D77B18B}"/>
              </a:ext>
            </a:extLst>
          </p:cNvPr>
          <p:cNvCxnSpPr>
            <a:cxnSpLocks/>
          </p:cNvCxnSpPr>
          <p:nvPr/>
        </p:nvCxnSpPr>
        <p:spPr>
          <a:xfrm>
            <a:off x="269240" y="2447778"/>
            <a:ext cx="10757098" cy="0"/>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2E0F85-E37D-45C8-B231-B0A4D0BD14DA}"/>
              </a:ext>
            </a:extLst>
          </p:cNvPr>
          <p:cNvSpPr>
            <a:spLocks noGrp="1"/>
          </p:cNvSpPr>
          <p:nvPr>
            <p:ph type="body" sz="quarter" idx="10"/>
          </p:nvPr>
        </p:nvSpPr>
        <p:spPr>
          <a:xfrm>
            <a:off x="269303" y="1187962"/>
            <a:ext cx="11655078" cy="5570884"/>
          </a:xfrm>
        </p:spPr>
        <p:txBody>
          <a:bodyPr/>
          <a:lstStyle/>
          <a:p>
            <a:pPr marL="1066015" indent="0">
              <a:spcAft>
                <a:spcPts val="1765"/>
              </a:spcAft>
              <a:buNone/>
            </a:pPr>
            <a:r>
              <a:rPr lang="en-US" sz="3600" dirty="0">
                <a:solidFill>
                  <a:schemeClr val="tx1"/>
                </a:solidFill>
              </a:rPr>
              <a:t>Azure is the only public cloud platform that offers </a:t>
            </a:r>
            <a:br>
              <a:rPr lang="en-US" sz="3600" dirty="0">
                <a:solidFill>
                  <a:schemeClr val="tx1"/>
                </a:solidFill>
              </a:rPr>
            </a:br>
            <a:r>
              <a:rPr lang="en-US" sz="3600" dirty="0">
                <a:solidFill>
                  <a:schemeClr val="tx1"/>
                </a:solidFill>
              </a:rPr>
              <a:t>that large spread of CPU and memory selection</a:t>
            </a:r>
          </a:p>
          <a:p>
            <a:pPr marL="227209" lvl="1" indent="-227209">
              <a:spcBef>
                <a:spcPts val="1176"/>
              </a:spcBef>
            </a:pPr>
            <a:r>
              <a:rPr lang="en-US" sz="2800" dirty="0"/>
              <a:t>Starting with smallest SAP certified VMs of two CPUs and 14GB</a:t>
            </a:r>
          </a:p>
          <a:p>
            <a:pPr marL="227209" lvl="1" indent="-227209">
              <a:spcBef>
                <a:spcPts val="1176"/>
              </a:spcBef>
            </a:pPr>
            <a:r>
              <a:rPr lang="en-US" sz="2800" dirty="0"/>
              <a:t>To SAP certified VMs with 128 CPUs and 3.8TB</a:t>
            </a:r>
          </a:p>
          <a:p>
            <a:pPr marL="227209" lvl="1" indent="-227209">
              <a:spcBef>
                <a:spcPts val="1176"/>
              </a:spcBef>
            </a:pPr>
            <a:r>
              <a:rPr lang="en-US" sz="2800" dirty="0"/>
              <a:t>Complemented by SAP certified hardware-as-a-service offer </a:t>
            </a:r>
            <a:br>
              <a:rPr lang="en-US" sz="2800" dirty="0"/>
            </a:br>
            <a:r>
              <a:rPr lang="en-US" sz="2800" dirty="0"/>
              <a:t>that starts with 64 CPUs and 786GB</a:t>
            </a:r>
          </a:p>
          <a:p>
            <a:pPr marL="227209" lvl="1" indent="-227209">
              <a:spcBef>
                <a:spcPts val="1176"/>
              </a:spcBef>
            </a:pPr>
            <a:r>
              <a:rPr lang="en-US" sz="2800" dirty="0"/>
              <a:t>Ranges to 960 CPUs and 20TB of memory</a:t>
            </a:r>
          </a:p>
          <a:p>
            <a:pPr marL="227209" lvl="1" indent="-227209">
              <a:spcBef>
                <a:spcPts val="1176"/>
              </a:spcBef>
            </a:pPr>
            <a:r>
              <a:rPr lang="en-US" sz="2800" dirty="0"/>
              <a:t>Hardware-as-a-service offer is restricted to SAP HANA installations</a:t>
            </a:r>
          </a:p>
          <a:p>
            <a:pPr lvl="1"/>
            <a:endParaRPr lang="en-US" dirty="0"/>
          </a:p>
          <a:p>
            <a:endParaRPr lang="en-US" dirty="0"/>
          </a:p>
        </p:txBody>
      </p:sp>
      <p:grpSp>
        <p:nvGrpSpPr>
          <p:cNvPr id="9" name="Group 8" descr="Icon" title="Icon">
            <a:extLst>
              <a:ext uri="{FF2B5EF4-FFF2-40B4-BE49-F238E27FC236}">
                <a16:creationId xmlns:a16="http://schemas.microsoft.com/office/drawing/2014/main" id="{48BD87CD-6EC5-494F-AECF-C9D8144C274A}"/>
              </a:ext>
            </a:extLst>
          </p:cNvPr>
          <p:cNvGrpSpPr/>
          <p:nvPr/>
        </p:nvGrpSpPr>
        <p:grpSpPr>
          <a:xfrm>
            <a:off x="463061" y="1465876"/>
            <a:ext cx="724987" cy="555540"/>
            <a:chOff x="3435452" y="1174750"/>
            <a:chExt cx="950912" cy="728663"/>
          </a:xfrm>
        </p:grpSpPr>
        <p:sp>
          <p:nvSpPr>
            <p:cNvPr id="10" name="Line 5">
              <a:extLst>
                <a:ext uri="{FF2B5EF4-FFF2-40B4-BE49-F238E27FC236}">
                  <a16:creationId xmlns:a16="http://schemas.microsoft.com/office/drawing/2014/main" id="{A3EB8D01-B0BA-4538-A9AF-21FEB8580D09}"/>
                </a:ext>
              </a:extLst>
            </p:cNvPr>
            <p:cNvSpPr>
              <a:spLocks noChangeShapeType="1"/>
            </p:cNvSpPr>
            <p:nvPr/>
          </p:nvSpPr>
          <p:spPr bwMode="auto">
            <a:xfrm>
              <a:off x="4084740" y="1903413"/>
              <a:ext cx="192087"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1" name="Freeform 6">
              <a:extLst>
                <a:ext uri="{FF2B5EF4-FFF2-40B4-BE49-F238E27FC236}">
                  <a16:creationId xmlns:a16="http://schemas.microsoft.com/office/drawing/2014/main" id="{4030843F-CD3C-42EF-8ABB-6210A29ECC23}"/>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2" name="Freeform 7">
              <a:extLst>
                <a:ext uri="{FF2B5EF4-FFF2-40B4-BE49-F238E27FC236}">
                  <a16:creationId xmlns:a16="http://schemas.microsoft.com/office/drawing/2014/main" id="{F232B8AA-8611-405A-BF6B-D84A428B0385}"/>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3" name="Line 9">
              <a:extLst>
                <a:ext uri="{FF2B5EF4-FFF2-40B4-BE49-F238E27FC236}">
                  <a16:creationId xmlns:a16="http://schemas.microsoft.com/office/drawing/2014/main" id="{5220E91A-6129-4C91-BC82-370F48D849E7}"/>
                </a:ext>
              </a:extLst>
            </p:cNvPr>
            <p:cNvSpPr>
              <a:spLocks noChangeShapeType="1"/>
            </p:cNvSpPr>
            <p:nvPr/>
          </p:nvSpPr>
          <p:spPr bwMode="auto">
            <a:xfrm flipH="1">
              <a:off x="3583090"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4" name="Freeform 10">
              <a:extLst>
                <a:ext uri="{FF2B5EF4-FFF2-40B4-BE49-F238E27FC236}">
                  <a16:creationId xmlns:a16="http://schemas.microsoft.com/office/drawing/2014/main" id="{8C911EEC-7E0D-41F5-BBFC-E1EBAC145501}"/>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5" name="Line 9">
              <a:extLst>
                <a:ext uri="{FF2B5EF4-FFF2-40B4-BE49-F238E27FC236}">
                  <a16:creationId xmlns:a16="http://schemas.microsoft.com/office/drawing/2014/main" id="{BAE2153E-76E0-4C0A-A522-F6AAEF20410F}"/>
                </a:ext>
              </a:extLst>
            </p:cNvPr>
            <p:cNvSpPr>
              <a:spLocks noChangeShapeType="1"/>
            </p:cNvSpPr>
            <p:nvPr/>
          </p:nvSpPr>
          <p:spPr bwMode="auto">
            <a:xfrm flipH="1">
              <a:off x="3753745"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6" name="Freeform 11">
              <a:extLst>
                <a:ext uri="{FF2B5EF4-FFF2-40B4-BE49-F238E27FC236}">
                  <a16:creationId xmlns:a16="http://schemas.microsoft.com/office/drawing/2014/main" id="{ECBAC3A6-1A26-444A-BBF2-0C3B76528C4D}"/>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15875" cap="rnd">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7" name="Oval 6">
              <a:extLst>
                <a:ext uri="{FF2B5EF4-FFF2-40B4-BE49-F238E27FC236}">
                  <a16:creationId xmlns:a16="http://schemas.microsoft.com/office/drawing/2014/main" id="{AEAE5BFF-7462-4364-917B-5D83C1125EFD}"/>
                </a:ext>
              </a:extLst>
            </p:cNvPr>
            <p:cNvSpPr>
              <a:spLocks noChangeArrowheads="1"/>
            </p:cNvSpPr>
            <p:nvPr/>
          </p:nvSpPr>
          <p:spPr bwMode="auto">
            <a:xfrm>
              <a:off x="3548863" y="163854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8" name="Oval 6">
              <a:extLst>
                <a:ext uri="{FF2B5EF4-FFF2-40B4-BE49-F238E27FC236}">
                  <a16:creationId xmlns:a16="http://schemas.microsoft.com/office/drawing/2014/main" id="{1D1A3736-7F5A-4035-B6AD-C533C03C00FA}"/>
                </a:ext>
              </a:extLst>
            </p:cNvPr>
            <p:cNvSpPr>
              <a:spLocks noChangeArrowheads="1"/>
            </p:cNvSpPr>
            <p:nvPr/>
          </p:nvSpPr>
          <p:spPr bwMode="auto">
            <a:xfrm>
              <a:off x="3871917" y="158700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9" name="Oval 6">
              <a:extLst>
                <a:ext uri="{FF2B5EF4-FFF2-40B4-BE49-F238E27FC236}">
                  <a16:creationId xmlns:a16="http://schemas.microsoft.com/office/drawing/2014/main" id="{1B2AEDF0-CFC6-4A2E-88F1-4196383D9444}"/>
                </a:ext>
              </a:extLst>
            </p:cNvPr>
            <p:cNvSpPr>
              <a:spLocks noChangeArrowheads="1"/>
            </p:cNvSpPr>
            <p:nvPr/>
          </p:nvSpPr>
          <p:spPr bwMode="auto">
            <a:xfrm>
              <a:off x="4184061" y="1256863"/>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grpSp>
    </p:spTree>
    <p:extLst>
      <p:ext uri="{BB962C8B-B14F-4D97-AF65-F5344CB8AC3E}">
        <p14:creationId xmlns:p14="http://schemas.microsoft.com/office/powerpoint/2010/main" val="16569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reliability</a:t>
            </a:r>
          </a:p>
        </p:txBody>
      </p: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2"/>
            <a:ext cx="11655078" cy="5567358"/>
          </a:xfrm>
        </p:spPr>
        <p:txBody>
          <a:bodyPr/>
          <a:lstStyle/>
          <a:p>
            <a:pPr marL="0" indent="0">
              <a:spcAft>
                <a:spcPts val="588"/>
              </a:spcAft>
              <a:buNone/>
            </a:pPr>
            <a:r>
              <a:rPr lang="en-US" sz="3600" spc="-29" dirty="0">
                <a:solidFill>
                  <a:schemeClr val="tx1"/>
                </a:solidFill>
              </a:rPr>
              <a:t>Azure is one of the only public cloud platforms </a:t>
            </a:r>
            <a:br>
              <a:rPr lang="en-US" sz="3600" spc="-29" dirty="0">
                <a:solidFill>
                  <a:schemeClr val="tx1"/>
                </a:solidFill>
              </a:rPr>
            </a:br>
            <a:r>
              <a:rPr lang="en-US" sz="3600" spc="-29" dirty="0">
                <a:solidFill>
                  <a:schemeClr val="tx1"/>
                </a:solidFill>
              </a:rPr>
              <a:t>that offer single VM SLA</a:t>
            </a:r>
          </a:p>
          <a:p>
            <a:pPr marL="227209" lvl="1" indent="-227209">
              <a:spcBef>
                <a:spcPts val="1765"/>
              </a:spcBef>
            </a:pPr>
            <a:r>
              <a:rPr lang="en-US" sz="2400" dirty="0">
                <a:solidFill>
                  <a:schemeClr val="tx1"/>
                </a:solidFill>
              </a:rPr>
              <a:t>Single VM using Azure Premium Storage: 9</a:t>
            </a:r>
            <a:r>
              <a:rPr lang="en-US" sz="2400" dirty="0"/>
              <a:t>9.9%</a:t>
            </a:r>
          </a:p>
          <a:p>
            <a:pPr marL="227209" lvl="1" indent="-227209">
              <a:spcBef>
                <a:spcPts val="1176"/>
              </a:spcBef>
            </a:pPr>
            <a:r>
              <a:rPr lang="en-US" sz="2400" dirty="0"/>
              <a:t>Two or more VMs within one Azure availability set: connection SLA to a VM 99.95%</a:t>
            </a:r>
          </a:p>
          <a:p>
            <a:pPr marL="227209" lvl="1" indent="-227209">
              <a:spcBef>
                <a:spcPts val="1176"/>
              </a:spcBef>
            </a:pPr>
            <a:r>
              <a:rPr lang="en-US" sz="2400" dirty="0">
                <a:hlinkClick r:id="rId3"/>
              </a:rPr>
              <a:t>https://azure.microsoft.com/en-us/support/legal/sla/virtual-machines/v1_6/</a:t>
            </a:r>
            <a:r>
              <a:rPr lang="en-US" sz="2400" dirty="0"/>
              <a:t> </a:t>
            </a:r>
          </a:p>
          <a:p>
            <a:pPr lvl="1"/>
            <a:endParaRPr lang="en-US" dirty="0"/>
          </a:p>
          <a:p>
            <a:pPr marL="0" indent="0">
              <a:spcAft>
                <a:spcPts val="588"/>
              </a:spcAft>
              <a:buNone/>
            </a:pPr>
            <a:r>
              <a:rPr lang="en-US" sz="3600" dirty="0">
                <a:gradFill>
                  <a:gsLst>
                    <a:gs pos="1250">
                      <a:schemeClr val="accent3"/>
                    </a:gs>
                    <a:gs pos="100000">
                      <a:schemeClr val="accent3"/>
                    </a:gs>
                  </a:gsLst>
                  <a:lin ang="5400000" scaled="0"/>
                </a:gradFill>
              </a:rPr>
              <a:t>Benefits</a:t>
            </a:r>
          </a:p>
          <a:p>
            <a:pPr marL="227209" lvl="1" indent="-227209">
              <a:spcBef>
                <a:spcPts val="1765"/>
              </a:spcBef>
            </a:pPr>
            <a:r>
              <a:rPr lang="en-US" sz="2400" dirty="0"/>
              <a:t>For some customer deployments, single VM SLA is good enough to realize SLA </a:t>
            </a:r>
            <a:br>
              <a:rPr lang="en-US" sz="2400" dirty="0"/>
            </a:br>
            <a:r>
              <a:rPr lang="en-US" sz="2400" dirty="0"/>
              <a:t>towards customers</a:t>
            </a:r>
          </a:p>
          <a:p>
            <a:pPr marL="227209" lvl="1" indent="-227209">
              <a:spcBef>
                <a:spcPts val="1176"/>
              </a:spcBef>
            </a:pPr>
            <a:r>
              <a:rPr lang="en-US" sz="2400" dirty="0"/>
              <a:t>SLA within Availability Sets allow “failover cluster” which satisfy most SLA requirements for SAP landscapes</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2278183"/>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797866"/>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(1/3)</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200" dirty="0">
                <a:solidFill>
                  <a:schemeClr val="tx1"/>
                </a:solidFill>
              </a:rPr>
              <a:t>Scope : SAP BW on HANA deployment in Azure VMs </a:t>
            </a:r>
          </a:p>
          <a:p>
            <a:pPr marL="457200" lvl="1" indent="-457200">
              <a:buClr>
                <a:schemeClr val="tx1"/>
              </a:buClr>
              <a:buFont typeface="Arial" panose="020B0604020202020204" pitchFamily="34" charset="0"/>
              <a:buChar char="•"/>
              <a:defRPr/>
            </a:pPr>
            <a:r>
              <a:rPr lang="en-US" sz="2400" dirty="0">
                <a:solidFill>
                  <a:schemeClr val="tx1"/>
                </a:solidFill>
                <a:latin typeface="+mj-lt"/>
              </a:rPr>
              <a:t>Go-live date : March 2019 </a:t>
            </a:r>
          </a:p>
          <a:p>
            <a:pPr marL="457200" lvl="1" indent="-457200">
              <a:buClr>
                <a:schemeClr val="tx1"/>
              </a:buClr>
              <a:buFont typeface="Arial" panose="020B0604020202020204" pitchFamily="34" charset="0"/>
              <a:buChar char="•"/>
              <a:defRPr/>
            </a:pPr>
            <a:r>
              <a:rPr lang="en-US" sz="2400" dirty="0">
                <a:solidFill>
                  <a:schemeClr val="tx1"/>
                </a:solidFill>
                <a:latin typeface="+mj-lt"/>
              </a:rPr>
              <a:t>Customer requests  flexible VM solution within Cloud to accommodate the BW workloads.</a:t>
            </a:r>
            <a:endParaRPr lang="en-US" sz="3600" dirty="0">
              <a:latin typeface="+mj-lt"/>
            </a:endParaRPr>
          </a:p>
        </p:txBody>
      </p:sp>
      <p:sp>
        <p:nvSpPr>
          <p:cNvPr id="4" name="Content Placeholder 2">
            <a:extLst>
              <a:ext uri="{FF2B5EF4-FFF2-40B4-BE49-F238E27FC236}">
                <a16:creationId xmlns:a16="http://schemas.microsoft.com/office/drawing/2014/main" id="{186B30C1-042C-4EA9-8EA7-DB13D69D3CAF}"/>
              </a:ext>
            </a:extLst>
          </p:cNvPr>
          <p:cNvSpPr txBox="1">
            <a:spLocks/>
          </p:cNvSpPr>
          <p:nvPr/>
        </p:nvSpPr>
        <p:spPr>
          <a:xfrm>
            <a:off x="269238" y="2888673"/>
            <a:ext cx="11922762" cy="3349342"/>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3200" dirty="0">
                <a:solidFill>
                  <a:schemeClr val="tx1"/>
                </a:solidFill>
              </a:rPr>
              <a:t>Sizing </a:t>
            </a:r>
          </a:p>
          <a:p>
            <a:pPr marL="457200" lvl="1" indent="-457200">
              <a:buClr>
                <a:schemeClr val="tx1"/>
              </a:buClr>
              <a:buFont typeface="Arial" panose="020B0604020202020204" pitchFamily="34" charset="0"/>
              <a:buChar char="•"/>
              <a:defRPr/>
            </a:pPr>
            <a:r>
              <a:rPr lang="en-US" sz="2400" dirty="0">
                <a:solidFill>
                  <a:schemeClr val="tx1"/>
                </a:solidFill>
              </a:rPr>
              <a:t>Production with latest OS/DB fully certified and supported by SAP</a:t>
            </a:r>
          </a:p>
          <a:p>
            <a:pPr marL="681297" lvl="2" indent="-457200">
              <a:buClr>
                <a:schemeClr val="tx1"/>
              </a:buClr>
              <a:buFont typeface="Arial" pitchFamily="34" charset="0"/>
              <a:buChar char="•"/>
              <a:defRPr/>
            </a:pPr>
            <a:r>
              <a:rPr lang="en-US" sz="2400" dirty="0">
                <a:solidFill>
                  <a:schemeClr val="tx1"/>
                </a:solidFill>
              </a:rPr>
              <a:t>HANA sizing memory requirement </a:t>
            </a:r>
            <a:r>
              <a:rPr lang="en-US" sz="2400" dirty="0">
                <a:solidFill>
                  <a:srgbClr val="FFFF00"/>
                </a:solidFill>
              </a:rPr>
              <a:t>1.2 TB of RAM</a:t>
            </a:r>
            <a:r>
              <a:rPr lang="en-US" sz="2400" dirty="0">
                <a:solidFill>
                  <a:schemeClr val="tx1"/>
                </a:solidFill>
              </a:rPr>
              <a:t>, estimate </a:t>
            </a:r>
            <a:r>
              <a:rPr lang="en-US" sz="2400" dirty="0">
                <a:solidFill>
                  <a:srgbClr val="FFFF00"/>
                </a:solidFill>
              </a:rPr>
              <a:t>1.9 TB of RAM </a:t>
            </a:r>
            <a:r>
              <a:rPr lang="en-US" sz="2400" dirty="0">
                <a:solidFill>
                  <a:schemeClr val="tx1"/>
                </a:solidFill>
              </a:rPr>
              <a:t>in 3 years</a:t>
            </a:r>
          </a:p>
          <a:p>
            <a:pPr marL="681297" lvl="2" indent="-457200">
              <a:buClr>
                <a:schemeClr val="tx1"/>
              </a:buClr>
              <a:buFont typeface="Arial" pitchFamily="34" charset="0"/>
              <a:buChar char="•"/>
              <a:defRPr/>
            </a:pPr>
            <a:r>
              <a:rPr lang="en-US" sz="2400" dirty="0">
                <a:solidFill>
                  <a:schemeClr val="tx1"/>
                </a:solidFill>
              </a:rPr>
              <a:t>Storage/volume configuration is based on Microsoft guidance </a:t>
            </a:r>
          </a:p>
          <a:p>
            <a:pPr marL="681297" lvl="2" indent="-457200">
              <a:buClr>
                <a:schemeClr val="tx1"/>
              </a:buClr>
              <a:buFont typeface="Arial" pitchFamily="34" charset="0"/>
              <a:buChar char="•"/>
              <a:defRPr/>
            </a:pPr>
            <a:r>
              <a:rPr lang="en-US" sz="2400" dirty="0">
                <a:solidFill>
                  <a:schemeClr val="tx1"/>
                </a:solidFill>
              </a:rPr>
              <a:t>SAP BW application servers: </a:t>
            </a:r>
            <a:r>
              <a:rPr lang="en-US" sz="2400" dirty="0">
                <a:solidFill>
                  <a:srgbClr val="FFFF00"/>
                </a:solidFill>
              </a:rPr>
              <a:t>15K SAPS</a:t>
            </a:r>
          </a:p>
          <a:p>
            <a:pPr marL="457200" lvl="1" indent="-457200">
              <a:buClr>
                <a:schemeClr val="tx1"/>
              </a:buClr>
              <a:buFont typeface="Arial" panose="020B0604020202020204" pitchFamily="34" charset="0"/>
              <a:buChar char="•"/>
              <a:defRPr/>
            </a:pPr>
            <a:r>
              <a:rPr lang="en-US" sz="2400" dirty="0">
                <a:solidFill>
                  <a:schemeClr val="tx1"/>
                </a:solidFill>
              </a:rPr>
              <a:t>Certification is NOT required for non-Prod </a:t>
            </a:r>
          </a:p>
          <a:p>
            <a:pPr marL="681297" lvl="2" indent="-457200" algn="just">
              <a:buClr>
                <a:schemeClr val="tx1"/>
              </a:buClr>
              <a:buFont typeface="Arial" pitchFamily="34" charset="0"/>
              <a:buChar char="•"/>
              <a:defRPr/>
            </a:pPr>
            <a:r>
              <a:rPr lang="en-US" sz="2400" dirty="0">
                <a:solidFill>
                  <a:schemeClr val="tx1"/>
                </a:solidFill>
              </a:rPr>
              <a:t>QA : HANA database server: </a:t>
            </a:r>
            <a:r>
              <a:rPr lang="en-US" sz="2400" dirty="0">
                <a:solidFill>
                  <a:srgbClr val="FFFF00"/>
                </a:solidFill>
              </a:rPr>
              <a:t>800 GB of RAM</a:t>
            </a:r>
          </a:p>
          <a:p>
            <a:pPr marL="681297" lvl="2" indent="-457200">
              <a:buClr>
                <a:schemeClr val="tx1"/>
              </a:buClr>
              <a:buFont typeface="Arial" pitchFamily="34" charset="0"/>
              <a:buChar char="•"/>
              <a:defRPr/>
            </a:pPr>
            <a:r>
              <a:rPr lang="en-US" sz="2400" dirty="0">
                <a:solidFill>
                  <a:schemeClr val="tx1"/>
                </a:solidFill>
              </a:rPr>
              <a:t>Dev, Test : HANA database server(s): </a:t>
            </a:r>
            <a:r>
              <a:rPr lang="en-US" sz="2400" dirty="0">
                <a:solidFill>
                  <a:srgbClr val="FFFF00"/>
                </a:solidFill>
              </a:rPr>
              <a:t>256 GB of RAM</a:t>
            </a:r>
          </a:p>
          <a:p>
            <a:endParaRPr lang="en-US" sz="25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in-region availability</a:t>
            </a:r>
          </a:p>
        </p:txBody>
      </p:sp>
      <p:cxnSp>
        <p:nvCxnSpPr>
          <p:cNvPr id="9" name="Straight Connector 8" descr="Line" title="Line">
            <a:extLst>
              <a:ext uri="{FF2B5EF4-FFF2-40B4-BE49-F238E27FC236}">
                <a16:creationId xmlns:a16="http://schemas.microsoft.com/office/drawing/2014/main" id="{58A4877D-928D-465E-B214-111B5A54047D}"/>
              </a:ext>
            </a:extLst>
          </p:cNvPr>
          <p:cNvCxnSpPr>
            <a:cxnSpLocks/>
          </p:cNvCxnSpPr>
          <p:nvPr/>
        </p:nvCxnSpPr>
        <p:spPr>
          <a:xfrm>
            <a:off x="269240" y="2278183"/>
            <a:ext cx="378334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6ACA138-2F30-483D-B9BB-08B1147A9056}"/>
              </a:ext>
            </a:extLst>
          </p:cNvPr>
          <p:cNvSpPr>
            <a:spLocks noGrp="1"/>
          </p:cNvSpPr>
          <p:nvPr>
            <p:ph type="body" sz="quarter" idx="10"/>
          </p:nvPr>
        </p:nvSpPr>
        <p:spPr>
          <a:xfrm>
            <a:off x="269303" y="1187963"/>
            <a:ext cx="3990218" cy="3450175"/>
          </a:xfrm>
        </p:spPr>
        <p:txBody>
          <a:bodyPr/>
          <a:lstStyle/>
          <a:p>
            <a:pPr marL="0" indent="0" algn="ctr">
              <a:spcAft>
                <a:spcPts val="588"/>
              </a:spcAft>
              <a:buNone/>
            </a:pPr>
            <a:r>
              <a:rPr lang="en-US" sz="3200" spc="-29" dirty="0">
                <a:solidFill>
                  <a:schemeClr val="tx1"/>
                </a:solidFill>
                <a:latin typeface="+mn-lt"/>
              </a:rPr>
              <a:t>Azure building block: Azure Availability Set</a:t>
            </a:r>
          </a:p>
          <a:p>
            <a:pPr marL="227209" lvl="1" indent="-227209">
              <a:spcBef>
                <a:spcPts val="1765"/>
              </a:spcBef>
            </a:pPr>
            <a:r>
              <a:rPr lang="en-US" sz="2400" dirty="0">
                <a:solidFill>
                  <a:schemeClr val="tx1"/>
                </a:solidFill>
              </a:rPr>
              <a:t>Deploys VMs within Availability Set in </a:t>
            </a:r>
            <a:br>
              <a:rPr lang="en-US" sz="2400" dirty="0">
                <a:solidFill>
                  <a:schemeClr val="tx1"/>
                </a:solidFill>
              </a:rPr>
            </a:br>
            <a:r>
              <a:rPr lang="en-US" sz="2400" dirty="0">
                <a:solidFill>
                  <a:schemeClr val="tx1"/>
                </a:solidFill>
              </a:rPr>
              <a:t>different fault and </a:t>
            </a:r>
            <a:br>
              <a:rPr lang="en-US" sz="2400" dirty="0">
                <a:solidFill>
                  <a:schemeClr val="tx1"/>
                </a:solidFill>
              </a:rPr>
            </a:br>
            <a:r>
              <a:rPr lang="en-US" sz="2400" dirty="0">
                <a:solidFill>
                  <a:schemeClr val="tx1"/>
                </a:solidFill>
              </a:rPr>
              <a:t>upgrade domains</a:t>
            </a:r>
          </a:p>
          <a:p>
            <a:pPr marL="227209" lvl="1" indent="-227209">
              <a:spcBef>
                <a:spcPts val="588"/>
              </a:spcBef>
            </a:pPr>
            <a:r>
              <a:rPr lang="en-US" sz="2400" dirty="0">
                <a:solidFill>
                  <a:schemeClr val="tx1"/>
                </a:solidFill>
              </a:rPr>
              <a:t>No impact on VM-to-VM network latency</a:t>
            </a:r>
          </a:p>
        </p:txBody>
      </p:sp>
      <p:cxnSp>
        <p:nvCxnSpPr>
          <p:cNvPr id="11" name="Straight Connector 10" descr="Line" title="Line">
            <a:extLst>
              <a:ext uri="{FF2B5EF4-FFF2-40B4-BE49-F238E27FC236}">
                <a16:creationId xmlns:a16="http://schemas.microsoft.com/office/drawing/2014/main" id="{B1691357-8BB1-4AF2-B669-382FDDEACF0B}"/>
              </a:ext>
            </a:extLst>
          </p:cNvPr>
          <p:cNvCxnSpPr>
            <a:cxnSpLocks/>
          </p:cNvCxnSpPr>
          <p:nvPr/>
        </p:nvCxnSpPr>
        <p:spPr>
          <a:xfrm>
            <a:off x="4468910" y="2278183"/>
            <a:ext cx="355126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ABE6E04-742E-40DB-8505-51F38EBDFFB0}"/>
              </a:ext>
            </a:extLst>
          </p:cNvPr>
          <p:cNvSpPr txBox="1">
            <a:spLocks/>
          </p:cNvSpPr>
          <p:nvPr/>
        </p:nvSpPr>
        <p:spPr>
          <a:xfrm>
            <a:off x="4468910" y="1623725"/>
            <a:ext cx="3675342" cy="538245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solidFill>
                  <a:schemeClr val="tx1"/>
                </a:solidFill>
                <a:latin typeface="+mn-lt"/>
              </a:rPr>
              <a:t>SAP ASCS/SCS/CI</a:t>
            </a:r>
          </a:p>
          <a:p>
            <a:pPr marL="342900" lvl="1" indent="-342900">
              <a:spcBef>
                <a:spcPts val="1765"/>
              </a:spcBef>
              <a:buFont typeface="Arial" panose="020B0604020202020204" pitchFamily="34" charset="0"/>
              <a:buChar char="•"/>
            </a:pPr>
            <a:r>
              <a:rPr lang="en-US" sz="2400" dirty="0">
                <a:solidFill>
                  <a:schemeClr val="tx1"/>
                </a:solidFill>
              </a:rPr>
              <a:t>Protection on Windows through classical shared disk cluster or new </a:t>
            </a:r>
            <a:br>
              <a:rPr lang="en-US" sz="2400" dirty="0">
                <a:solidFill>
                  <a:schemeClr val="tx1"/>
                </a:solidFill>
              </a:rPr>
            </a:br>
            <a:r>
              <a:rPr lang="en-US" sz="2400" dirty="0">
                <a:solidFill>
                  <a:schemeClr val="tx1"/>
                </a:solidFill>
              </a:rPr>
              <a:t>file share cluster configuration (ramp-up)</a:t>
            </a:r>
          </a:p>
          <a:p>
            <a:pPr marL="342900" lvl="1" indent="-342900">
              <a:spcBef>
                <a:spcPts val="1765"/>
              </a:spcBef>
              <a:buFont typeface="Arial" panose="020B0604020202020204" pitchFamily="34" charset="0"/>
              <a:buChar char="•"/>
            </a:pPr>
            <a:r>
              <a:rPr lang="en-US" sz="2400" dirty="0">
                <a:solidFill>
                  <a:schemeClr val="tx1"/>
                </a:solidFill>
              </a:rPr>
              <a:t>SLES Linux through Pacemaker and STONITH setup</a:t>
            </a:r>
          </a:p>
          <a:p>
            <a:pPr marL="342900" lvl="1" indent="-342900">
              <a:spcBef>
                <a:spcPts val="1765"/>
              </a:spcBef>
              <a:buFont typeface="Arial" panose="020B0604020202020204" pitchFamily="34" charset="0"/>
              <a:buChar char="•"/>
            </a:pPr>
            <a:r>
              <a:rPr lang="en-US" sz="2400" dirty="0">
                <a:solidFill>
                  <a:schemeClr val="tx1"/>
                </a:solidFill>
              </a:rPr>
              <a:t>RHEL support in works by RHEL</a:t>
            </a:r>
          </a:p>
        </p:txBody>
      </p:sp>
      <p:cxnSp>
        <p:nvCxnSpPr>
          <p:cNvPr id="12" name="Straight Connector 11" descr="Line" title="Line">
            <a:extLst>
              <a:ext uri="{FF2B5EF4-FFF2-40B4-BE49-F238E27FC236}">
                <a16:creationId xmlns:a16="http://schemas.microsoft.com/office/drawing/2014/main" id="{E9D3F170-1479-4655-B624-1586384F0763}"/>
              </a:ext>
            </a:extLst>
          </p:cNvPr>
          <p:cNvCxnSpPr>
            <a:cxnSpLocks/>
          </p:cNvCxnSpPr>
          <p:nvPr/>
        </p:nvCxnSpPr>
        <p:spPr>
          <a:xfrm>
            <a:off x="8436494" y="2278183"/>
            <a:ext cx="349404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BE40764-1B10-4DF4-B31C-EA910E824FCD}"/>
              </a:ext>
            </a:extLst>
          </p:cNvPr>
          <p:cNvSpPr txBox="1">
            <a:spLocks/>
          </p:cNvSpPr>
          <p:nvPr/>
        </p:nvSpPr>
        <p:spPr>
          <a:xfrm>
            <a:off x="8436494" y="1623725"/>
            <a:ext cx="3675342" cy="438526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gradFill>
                  <a:gsLst>
                    <a:gs pos="1250">
                      <a:schemeClr val="accent3"/>
                    </a:gs>
                    <a:gs pos="100000">
                      <a:schemeClr val="accent3"/>
                    </a:gs>
                  </a:gsLst>
                  <a:lin ang="5400000" scaled="0"/>
                </a:gradFill>
                <a:latin typeface="+mn-lt"/>
              </a:rPr>
              <a:t>Databases</a:t>
            </a:r>
          </a:p>
          <a:p>
            <a:pPr marL="342900" lvl="1" indent="-342900">
              <a:spcBef>
                <a:spcPts val="1765"/>
              </a:spcBef>
              <a:buFont typeface="Arial" panose="020B0604020202020204" pitchFamily="34" charset="0"/>
              <a:buChar char="•"/>
            </a:pPr>
            <a:r>
              <a:rPr lang="en-US" sz="2400" dirty="0"/>
              <a:t>SQL Server: </a:t>
            </a:r>
            <a:br>
              <a:rPr lang="en-US" sz="2400" dirty="0"/>
            </a:br>
            <a:r>
              <a:rPr lang="en-US" sz="2400" dirty="0"/>
              <a:t>AlwaysOn based </a:t>
            </a:r>
            <a:br>
              <a:rPr lang="en-US" sz="2400" dirty="0"/>
            </a:br>
            <a:r>
              <a:rPr lang="en-US" sz="2400" dirty="0"/>
              <a:t>on Windows Cluster</a:t>
            </a:r>
          </a:p>
          <a:p>
            <a:pPr marL="342900" lvl="1" indent="-342900">
              <a:spcBef>
                <a:spcPts val="1765"/>
              </a:spcBef>
              <a:buFont typeface="Arial" panose="020B0604020202020204" pitchFamily="34" charset="0"/>
              <a:buChar char="•"/>
            </a:pPr>
            <a:r>
              <a:rPr lang="en-US" sz="2400" dirty="0"/>
              <a:t>Oracle: Data Guard</a:t>
            </a:r>
          </a:p>
          <a:p>
            <a:pPr marL="342900" lvl="1" indent="-342900">
              <a:spcBef>
                <a:spcPts val="1765"/>
              </a:spcBef>
              <a:buFont typeface="Arial" panose="020B0604020202020204" pitchFamily="34" charset="0"/>
              <a:buChar char="•"/>
            </a:pPr>
            <a:r>
              <a:rPr lang="en-US" sz="2400" dirty="0"/>
              <a:t>SAP HANA: HANA System Replication based on Pacemaker and STONITH on SLES (RHEL in works)</a:t>
            </a:r>
          </a:p>
        </p:txBody>
      </p:sp>
    </p:spTree>
    <p:extLst>
      <p:ext uri="{BB962C8B-B14F-4D97-AF65-F5344CB8AC3E}">
        <p14:creationId xmlns:p14="http://schemas.microsoft.com/office/powerpoint/2010/main" val="12492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2" y="1187963"/>
            <a:ext cx="11922697" cy="4859600"/>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Azure building blocks: Azure Site Recovery Services (A2A scenario</a:t>
            </a:r>
            <a:r>
              <a:rPr lang="en-US" sz="3137" spc="-29" dirty="0">
                <a:gradFill>
                  <a:gsLst>
                    <a:gs pos="1250">
                      <a:schemeClr val="accent2"/>
                    </a:gs>
                    <a:gs pos="100000">
                      <a:schemeClr val="accent2"/>
                    </a:gs>
                  </a:gsLst>
                  <a:lin ang="5400000" scaled="0"/>
                </a:gradFill>
                <a:latin typeface="+mn-lt"/>
              </a:rPr>
              <a:t>)</a:t>
            </a:r>
          </a:p>
          <a:p>
            <a:pPr marL="227209" lvl="1" indent="-227209">
              <a:spcBef>
                <a:spcPts val="1765"/>
              </a:spcBef>
            </a:pPr>
            <a:r>
              <a:rPr lang="en-US" sz="2400" spc="-29" dirty="0"/>
              <a:t>Replicates SAP application instance VMs and ASCS/SCS VMs to second SAP Azure region</a:t>
            </a:r>
          </a:p>
          <a:p>
            <a:pPr marL="227209" lvl="1" indent="-227209">
              <a:spcBef>
                <a:spcPts val="1765"/>
              </a:spcBef>
            </a:pPr>
            <a:r>
              <a:rPr lang="en-US" sz="2400" dirty="0"/>
              <a:t>VMs in a DR region are not up and running (no compute costs)</a:t>
            </a:r>
          </a:p>
          <a:p>
            <a:pPr marL="227209" lvl="1" indent="-227209">
              <a:spcBef>
                <a:spcPts val="1765"/>
              </a:spcBef>
            </a:pPr>
            <a:r>
              <a:rPr lang="en-US" sz="2400" dirty="0"/>
              <a:t>Works with Windows shared disk cluster for ASCS/SCS/CI when using SIOS Datakeeper for creating shared disk cluster configuration</a:t>
            </a:r>
          </a:p>
          <a:p>
            <a:pPr lvl="1"/>
            <a:endParaRPr lang="en-US" sz="24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87256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78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3"/>
            <a:ext cx="11807532" cy="5563831"/>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Building blocks: Virtual Name and DNS</a:t>
            </a:r>
          </a:p>
          <a:p>
            <a:pPr marL="227209" lvl="1" indent="-227209">
              <a:spcBef>
                <a:spcPts val="1765"/>
              </a:spcBef>
            </a:pPr>
            <a:r>
              <a:rPr lang="en-US" sz="2400" spc="-29" dirty="0"/>
              <a:t>Customers replicate way they setup DR on-premises</a:t>
            </a:r>
          </a:p>
          <a:p>
            <a:pPr marL="227209" lvl="1" indent="-227209">
              <a:spcBef>
                <a:spcPts val="1765"/>
              </a:spcBef>
            </a:pPr>
            <a:r>
              <a:rPr lang="en-US" sz="2400" dirty="0"/>
              <a:t>Have a DNS record of a virtual name and IP address – assign name and IP address to host or VM</a:t>
            </a:r>
          </a:p>
          <a:p>
            <a:pPr marL="227209" lvl="1" indent="-227209">
              <a:spcBef>
                <a:spcPts val="1765"/>
              </a:spcBef>
            </a:pPr>
            <a:r>
              <a:rPr lang="en-US" sz="2400" dirty="0"/>
              <a:t>Run QA system in DR azure region – have production instances pre-installed</a:t>
            </a:r>
          </a:p>
          <a:p>
            <a:pPr marL="227209" lvl="1" indent="-227209">
              <a:spcBef>
                <a:spcPts val="1765"/>
              </a:spcBef>
            </a:pPr>
            <a:r>
              <a:rPr lang="en-US" sz="2400" dirty="0"/>
              <a:t>In failover case, just assign virtual names to QA VMs after change of IP address in DNS</a:t>
            </a:r>
          </a:p>
          <a:p>
            <a:pPr lvl="1"/>
            <a:endParaRPr lang="en-US" sz="32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65282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9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1453DA-C723-4C75-B738-46609167795C}"/>
              </a:ext>
            </a:extLst>
          </p:cNvPr>
          <p:cNvSpPr>
            <a:spLocks noGrp="1"/>
          </p:cNvSpPr>
          <p:nvPr>
            <p:ph type="body" sz="quarter" idx="10"/>
          </p:nvPr>
        </p:nvSpPr>
        <p:spPr>
          <a:xfrm>
            <a:off x="269239" y="1189177"/>
            <a:ext cx="11653523" cy="2055114"/>
          </a:xfrm>
        </p:spPr>
        <p:txBody>
          <a:bodyPr/>
          <a:lstStyle/>
          <a:p>
            <a:r>
              <a:rPr lang="en-US" dirty="0"/>
              <a:t>Commvault ?</a:t>
            </a:r>
          </a:p>
          <a:p>
            <a:r>
              <a:rPr lang="en-US" dirty="0"/>
              <a:t>DR failover</a:t>
            </a:r>
          </a:p>
          <a:p>
            <a:r>
              <a:rPr lang="en-US" dirty="0"/>
              <a:t>Pricing note</a:t>
            </a:r>
          </a:p>
        </p:txBody>
      </p:sp>
      <p:sp>
        <p:nvSpPr>
          <p:cNvPr id="3" name="Title 2">
            <a:extLst>
              <a:ext uri="{FF2B5EF4-FFF2-40B4-BE49-F238E27FC236}">
                <a16:creationId xmlns:a16="http://schemas.microsoft.com/office/drawing/2014/main" id="{7F42CFFC-3973-442E-86FA-82B8DF7CCE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2996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(2/3)</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6920" y="1397062"/>
            <a:ext cx="11763434" cy="4735949"/>
          </a:xfrm>
        </p:spPr>
        <p:txBody>
          <a:bodyPr>
            <a:noAutofit/>
          </a:bodyPr>
          <a:lstStyle/>
          <a:p>
            <a:r>
              <a:rPr lang="en-US" sz="3200" dirty="0">
                <a:solidFill>
                  <a:schemeClr val="tx1"/>
                </a:solidFill>
              </a:rPr>
              <a:t>Availability and Backup</a:t>
            </a:r>
          </a:p>
          <a:p>
            <a:pPr marL="457200" lvl="1" indent="-457200">
              <a:buClr>
                <a:schemeClr val="tx1"/>
              </a:buClr>
              <a:buFont typeface="Arial" panose="020B0604020202020204" pitchFamily="34" charset="0"/>
              <a:buChar char="•"/>
            </a:pPr>
            <a:r>
              <a:rPr lang="en-US" sz="2400" dirty="0">
                <a:solidFill>
                  <a:schemeClr val="tx1"/>
                </a:solidFill>
                <a:latin typeface="+mj-lt"/>
              </a:rPr>
              <a:t>HA solutions need to be proposed for Production, No HA for all Non-Prod</a:t>
            </a:r>
          </a:p>
          <a:p>
            <a:pPr marL="681297" lvl="2" indent="-457200">
              <a:buClr>
                <a:schemeClr val="tx1"/>
              </a:buClr>
              <a:buFont typeface="Arial" panose="020B0604020202020204" pitchFamily="34" charset="0"/>
              <a:buChar char="•"/>
            </a:pPr>
            <a:r>
              <a:rPr lang="en-US" sz="2000" dirty="0">
                <a:solidFill>
                  <a:schemeClr val="tx1"/>
                </a:solidFill>
                <a:latin typeface="+mj-lt"/>
              </a:rPr>
              <a:t>With HA option, data loss not allowed (</a:t>
            </a:r>
            <a:r>
              <a:rPr lang="en-US" sz="2000" dirty="0">
                <a:solidFill>
                  <a:srgbClr val="FFFF00"/>
                </a:solidFill>
                <a:latin typeface="+mj-lt"/>
              </a:rPr>
              <a:t>zero RPO</a:t>
            </a:r>
            <a:r>
              <a:rPr lang="en-US" sz="2000" dirty="0">
                <a:solidFill>
                  <a:schemeClr val="tx1"/>
                </a:solidFill>
                <a:latin typeface="+mj-lt"/>
              </a:rPr>
              <a:t>), </a:t>
            </a:r>
            <a:r>
              <a:rPr lang="en-US" sz="2000" dirty="0">
                <a:solidFill>
                  <a:srgbClr val="FFFF00"/>
                </a:solidFill>
                <a:latin typeface="+mj-lt"/>
              </a:rPr>
              <a:t>no single point of failure</a:t>
            </a:r>
            <a:r>
              <a:rPr lang="en-US" sz="2000" dirty="0">
                <a:solidFill>
                  <a:schemeClr val="tx1"/>
                </a:solidFill>
                <a:latin typeface="+mj-lt"/>
              </a:rPr>
              <a:t>, in case of server/storage issues, auto </a:t>
            </a:r>
            <a:r>
              <a:rPr lang="en-US" sz="2000" dirty="0">
                <a:solidFill>
                  <a:srgbClr val="FFFF00"/>
                </a:solidFill>
                <a:latin typeface="+mj-lt"/>
              </a:rPr>
              <a:t>failover to complete within 10 minutes</a:t>
            </a:r>
          </a:p>
          <a:p>
            <a:pPr marL="457200" lvl="1" indent="-457200">
              <a:buClr>
                <a:schemeClr val="tx1"/>
              </a:buClr>
              <a:buFont typeface="Arial" panose="020B0604020202020204" pitchFamily="34" charset="0"/>
              <a:buChar char="•"/>
              <a:defRPr/>
            </a:pPr>
            <a:r>
              <a:rPr lang="en-US" sz="2400" dirty="0">
                <a:solidFill>
                  <a:schemeClr val="tx1"/>
                </a:solidFill>
                <a:latin typeface="+mj-lt"/>
              </a:rPr>
              <a:t>Uptime – Prod: 24x7, 744 </a:t>
            </a:r>
            <a:r>
              <a:rPr lang="en-US" sz="2400" dirty="0" err="1">
                <a:solidFill>
                  <a:schemeClr val="tx1"/>
                </a:solidFill>
                <a:latin typeface="+mj-lt"/>
              </a:rPr>
              <a:t>hrs</a:t>
            </a:r>
            <a:r>
              <a:rPr lang="en-US" sz="2400" dirty="0">
                <a:solidFill>
                  <a:schemeClr val="tx1"/>
                </a:solidFill>
                <a:latin typeface="+mj-lt"/>
              </a:rPr>
              <a:t>/m, QA - 50 </a:t>
            </a:r>
            <a:r>
              <a:rPr lang="en-US" sz="2400" dirty="0" err="1">
                <a:solidFill>
                  <a:schemeClr val="tx1"/>
                </a:solidFill>
                <a:latin typeface="+mj-lt"/>
              </a:rPr>
              <a:t>hrs</a:t>
            </a:r>
            <a:r>
              <a:rPr lang="en-US" sz="2400" dirty="0">
                <a:solidFill>
                  <a:schemeClr val="tx1"/>
                </a:solidFill>
                <a:latin typeface="+mj-lt"/>
              </a:rPr>
              <a:t>/m, DEV/Test - 200 </a:t>
            </a:r>
            <a:r>
              <a:rPr lang="en-US" sz="2400" dirty="0" err="1">
                <a:solidFill>
                  <a:schemeClr val="tx1"/>
                </a:solidFill>
                <a:latin typeface="+mj-lt"/>
              </a:rPr>
              <a:t>hrs</a:t>
            </a:r>
            <a:r>
              <a:rPr lang="en-US" sz="2400" dirty="0">
                <a:solidFill>
                  <a:schemeClr val="tx1"/>
                </a:solidFill>
                <a:latin typeface="+mj-lt"/>
              </a:rPr>
              <a:t>/m</a:t>
            </a:r>
            <a:endParaRPr lang="en-US" sz="2400" dirty="0">
              <a:solidFill>
                <a:sysClr val="window" lastClr="FFFFFF"/>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log backup taken every 30 minutes</a:t>
            </a:r>
          </a:p>
          <a:p>
            <a:pPr marL="681297" lvl="2" indent="-457200">
              <a:buClr>
                <a:schemeClr val="tx1"/>
              </a:buClr>
              <a:buFont typeface="Arial" panose="020B0604020202020204" pitchFamily="34" charset="0"/>
              <a:buChar char="•"/>
            </a:pPr>
            <a:r>
              <a:rPr lang="en-US" sz="2000" dirty="0">
                <a:solidFill>
                  <a:schemeClr val="tx1"/>
                </a:solidFill>
                <a:latin typeface="+mj-lt"/>
              </a:rPr>
              <a:t>DB log backup to be kept for 1 day (DB restore to be fast)</a:t>
            </a:r>
            <a:endParaRPr lang="en-US" sz="2400" dirty="0">
              <a:solidFill>
                <a:schemeClr val="tx1"/>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full backup every day (night)</a:t>
            </a:r>
          </a:p>
          <a:p>
            <a:pPr marL="681297" lvl="2" indent="-457200">
              <a:buClr>
                <a:schemeClr val="tx1"/>
              </a:buClr>
              <a:buFont typeface="Arial" panose="020B0604020202020204" pitchFamily="34" charset="0"/>
              <a:buChar char="•"/>
            </a:pPr>
            <a:r>
              <a:rPr lang="en-US" sz="2000" dirty="0">
                <a:solidFill>
                  <a:schemeClr val="tx1"/>
                </a:solidFill>
                <a:latin typeface="+mj-lt"/>
              </a:rPr>
              <a:t>Daily HANA DB full backup to be retained for 1 month</a:t>
            </a:r>
          </a:p>
          <a:p>
            <a:pPr marL="457200" lvl="1" indent="-457200">
              <a:buClr>
                <a:schemeClr val="tx1"/>
              </a:buClr>
              <a:buFont typeface="Arial" panose="020B0604020202020204" pitchFamily="34" charset="0"/>
              <a:buChar char="•"/>
            </a:pPr>
            <a:r>
              <a:rPr lang="en-US" sz="2400" dirty="0">
                <a:solidFill>
                  <a:schemeClr val="tx1"/>
                </a:solidFill>
                <a:latin typeface="+mj-lt"/>
              </a:rPr>
              <a:t>Monthly HANA DB full backup for 1 year, annual for 3 years</a:t>
            </a:r>
          </a:p>
          <a:p>
            <a:pPr marL="681297" lvl="2" indent="-457200">
              <a:buClr>
                <a:schemeClr val="tx1"/>
              </a:buClr>
              <a:buFont typeface="Arial" panose="020B0604020202020204" pitchFamily="34" charset="0"/>
              <a:buChar char="•"/>
            </a:pPr>
            <a:r>
              <a:rPr lang="en-US" sz="2400" dirty="0">
                <a:solidFill>
                  <a:schemeClr val="tx1"/>
                </a:solidFill>
                <a:latin typeface="+mj-lt"/>
              </a:rPr>
              <a:t>use reasonable backup storage in Cloud</a:t>
            </a:r>
          </a:p>
          <a:p>
            <a:pPr marL="457200" lvl="1" indent="-457200">
              <a:buClr>
                <a:schemeClr val="tx1"/>
              </a:buClr>
              <a:buFont typeface="Arial" panose="020B0604020202020204" pitchFamily="34" charset="0"/>
              <a:buChar char="•"/>
            </a:pPr>
            <a:r>
              <a:rPr lang="en-US" sz="2400" dirty="0">
                <a:solidFill>
                  <a:srgbClr val="FFFF00"/>
                </a:solidFill>
                <a:latin typeface="+mj-lt"/>
              </a:rPr>
              <a:t>Do BYOL of 3</a:t>
            </a:r>
            <a:r>
              <a:rPr lang="en-US" sz="2400" baseline="30000" dirty="0">
                <a:solidFill>
                  <a:srgbClr val="FFFF00"/>
                </a:solidFill>
                <a:latin typeface="+mj-lt"/>
              </a:rPr>
              <a:t>rd</a:t>
            </a:r>
            <a:r>
              <a:rPr lang="en-US" sz="2400" dirty="0">
                <a:solidFill>
                  <a:srgbClr val="FFFF00"/>
                </a:solidFill>
                <a:latin typeface="+mj-lt"/>
              </a:rPr>
              <a:t> party backup solution (e.g. Commvault)</a:t>
            </a:r>
          </a:p>
        </p:txBody>
      </p:sp>
    </p:spTree>
    <p:extLst>
      <p:ext uri="{BB962C8B-B14F-4D97-AF65-F5344CB8AC3E}">
        <p14:creationId xmlns:p14="http://schemas.microsoft.com/office/powerpoint/2010/main" val="1537892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(3/3)</a:t>
            </a:r>
          </a:p>
        </p:txBody>
      </p:sp>
      <p:sp>
        <p:nvSpPr>
          <p:cNvPr id="4" name="Content Placeholder 2">
            <a:extLst>
              <a:ext uri="{FF2B5EF4-FFF2-40B4-BE49-F238E27FC236}">
                <a16:creationId xmlns:a16="http://schemas.microsoft.com/office/drawing/2014/main" id="{A73886B4-35FA-4A0F-9455-E72AF6037728}"/>
              </a:ext>
            </a:extLst>
          </p:cNvPr>
          <p:cNvSpPr txBox="1">
            <a:spLocks/>
          </p:cNvSpPr>
          <p:nvPr/>
        </p:nvSpPr>
        <p:spPr>
          <a:xfrm>
            <a:off x="271557" y="1502847"/>
            <a:ext cx="11653523" cy="3755927"/>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End user access and system integrations</a:t>
            </a:r>
          </a:p>
          <a:p>
            <a:pPr marL="457200" lvl="1" indent="-457200">
              <a:buClr>
                <a:schemeClr val="tx1"/>
              </a:buClr>
              <a:buFont typeface="Arial" panose="020B0604020202020204" pitchFamily="34" charset="0"/>
              <a:buChar char="•"/>
            </a:pPr>
            <a:r>
              <a:rPr lang="en-US" sz="2400" dirty="0">
                <a:solidFill>
                  <a:schemeClr val="tx1"/>
                </a:solidFill>
                <a:latin typeface="+mj-lt"/>
              </a:rPr>
              <a:t>User locations – 300 from US, 50 LATAM, 50 Europe - all through corporate network and MPLS </a:t>
            </a:r>
          </a:p>
          <a:p>
            <a:pPr marL="457200" lvl="1" indent="-457200">
              <a:buClr>
                <a:schemeClr val="tx1"/>
              </a:buClr>
              <a:buFont typeface="Arial" panose="020B0604020202020204" pitchFamily="34" charset="0"/>
              <a:buChar char="•"/>
              <a:defRPr/>
            </a:pPr>
            <a:r>
              <a:rPr lang="en-US" sz="2400" dirty="0">
                <a:solidFill>
                  <a:schemeClr val="tx1"/>
                </a:solidFill>
                <a:latin typeface="+mj-lt"/>
              </a:rPr>
              <a:t>Data is transferred from ERP (on-premises) to BW (in Cloud) every hour </a:t>
            </a:r>
          </a:p>
          <a:p>
            <a:pPr marL="457200" lvl="1" indent="-457200">
              <a:buClr>
                <a:schemeClr val="tx1"/>
              </a:buClr>
              <a:buFont typeface="Arial" panose="020B0604020202020204" pitchFamily="34" charset="0"/>
              <a:buChar char="•"/>
            </a:pPr>
            <a:r>
              <a:rPr lang="en-US" sz="2400" dirty="0">
                <a:solidFill>
                  <a:schemeClr val="tx1"/>
                </a:solidFill>
                <a:latin typeface="+mj-lt"/>
              </a:rPr>
              <a:t>Currently ExpressRoute is set up to </a:t>
            </a:r>
            <a:r>
              <a:rPr lang="en-US" sz="2400" dirty="0">
                <a:solidFill>
                  <a:srgbClr val="FFFF00"/>
                </a:solidFill>
                <a:latin typeface="+mj-lt"/>
              </a:rPr>
              <a:t>Azure East US 2</a:t>
            </a:r>
          </a:p>
          <a:p>
            <a:pPr marL="457200" lvl="1" indent="-457200">
              <a:buClr>
                <a:schemeClr val="tx1"/>
              </a:buClr>
              <a:buFont typeface="Arial" panose="020B0604020202020204" pitchFamily="34" charset="0"/>
              <a:buChar char="•"/>
            </a:pPr>
            <a:r>
              <a:rPr lang="en-US" sz="2400" dirty="0">
                <a:solidFill>
                  <a:schemeClr val="tx1"/>
                </a:solidFill>
                <a:latin typeface="+mj-lt"/>
              </a:rPr>
              <a:t>User response time needs to be minimized </a:t>
            </a:r>
          </a:p>
          <a:p>
            <a:pPr>
              <a:buClr>
                <a:schemeClr val="tx1"/>
              </a:buClr>
            </a:pPr>
            <a:r>
              <a:rPr lang="en-US" sz="3200" dirty="0">
                <a:solidFill>
                  <a:schemeClr val="tx1"/>
                </a:solidFill>
              </a:rPr>
              <a:t>Management</a:t>
            </a:r>
          </a:p>
          <a:p>
            <a:pPr marL="457200" indent="-457200">
              <a:buClr>
                <a:schemeClr val="tx1"/>
              </a:buClr>
              <a:buFont typeface="Arial" panose="020B0604020202020204" pitchFamily="34" charset="0"/>
              <a:buChar char="•"/>
            </a:pPr>
            <a:r>
              <a:rPr lang="en-US" sz="2800" dirty="0">
                <a:solidFill>
                  <a:schemeClr val="tx1"/>
                </a:solidFill>
              </a:rPr>
              <a:t>Deploy </a:t>
            </a:r>
            <a:r>
              <a:rPr lang="en-US" sz="2800" dirty="0" err="1">
                <a:solidFill>
                  <a:schemeClr val="tx1"/>
                </a:solidFill>
              </a:rPr>
              <a:t>Jumpbox</a:t>
            </a:r>
            <a:r>
              <a:rPr lang="en-US" sz="2800" dirty="0">
                <a:solidFill>
                  <a:schemeClr val="tx1"/>
                </a:solidFill>
              </a:rPr>
              <a:t>, DNS, patching server, backup server, monitoring </a:t>
            </a:r>
          </a:p>
        </p:txBody>
      </p:sp>
    </p:spTree>
    <p:extLst>
      <p:ext uri="{BB962C8B-B14F-4D97-AF65-F5344CB8AC3E}">
        <p14:creationId xmlns:p14="http://schemas.microsoft.com/office/powerpoint/2010/main" val="2811953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 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211624"/>
          </a:xfrm>
        </p:spPr>
        <p:txBody>
          <a:bodyPr>
            <a:normAutofit/>
          </a:bodyPr>
          <a:lstStyle/>
          <a:p>
            <a:r>
              <a:rPr lang="en-US" sz="3900" dirty="0">
                <a:solidFill>
                  <a:schemeClr val="tx1"/>
                </a:solidFill>
              </a:rPr>
              <a:t>Highly responsive systems with low network latency</a:t>
            </a:r>
          </a:p>
          <a:p>
            <a:r>
              <a:rPr lang="en-US" sz="3900" dirty="0">
                <a:solidFill>
                  <a:schemeClr val="tx1"/>
                </a:solidFill>
              </a:rPr>
              <a:t>In-memory database performance</a:t>
            </a:r>
          </a:p>
          <a:p>
            <a:r>
              <a:rPr lang="en-US" sz="3900" dirty="0">
                <a:solidFill>
                  <a:schemeClr val="tx1"/>
                </a:solidFill>
              </a:rPr>
              <a:t>High availability &amp; disaster recovery</a:t>
            </a:r>
          </a:p>
          <a:p>
            <a:r>
              <a:rPr lang="en-US" sz="3900" dirty="0">
                <a:solidFill>
                  <a:schemeClr val="tx1"/>
                </a:solidFill>
              </a:rPr>
              <a:t>Enterprise data protection &amp; security</a:t>
            </a:r>
          </a:p>
          <a:p>
            <a:r>
              <a:rPr lang="en-US" sz="3900" dirty="0">
                <a:solidFill>
                  <a:schemeClr val="tx1"/>
                </a:solidFill>
              </a:rPr>
              <a:t>Safe migration with downtime minimized</a:t>
            </a:r>
          </a:p>
          <a:p>
            <a:r>
              <a:rPr lang="en-US" sz="3900" dirty="0">
                <a:solidFill>
                  <a:schemeClr val="tx1"/>
                </a:solidFill>
              </a:rPr>
              <a:t>Access from HANA-based applications</a:t>
            </a: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17040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6129</Words>
  <Application>Microsoft Office PowerPoint</Application>
  <PresentationFormat>Widescreen</PresentationFormat>
  <Paragraphs>1223</Paragraphs>
  <Slides>63</Slides>
  <Notes>59</Notes>
  <HiddenSlides>18</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63</vt:i4>
      </vt:variant>
    </vt:vector>
  </HeadingPairs>
  <TitlesOfParts>
    <vt:vector size="76" baseType="lpstr">
      <vt:lpstr>Arial</vt:lpstr>
      <vt:lpstr>Calibri</vt:lpstr>
      <vt:lpstr>Calibri Light</vt:lpstr>
      <vt:lpstr>Consolas</vt:lpstr>
      <vt:lpstr>Segoe UI</vt:lpstr>
      <vt:lpstr>Segoe UI Light</vt:lpstr>
      <vt:lpstr>Segoe UI Semibold</vt:lpstr>
      <vt:lpstr>Segoe UI Semilight</vt:lpstr>
      <vt:lpstr>Wingdings</vt:lpstr>
      <vt:lpstr>2_Server and Cloud 2013</vt:lpstr>
      <vt:lpstr>C+E Readiness Template</vt:lpstr>
      <vt:lpstr>Server and Cloud 2013</vt:lpstr>
      <vt:lpstr>1_Server and Cloud 2013</vt:lpstr>
      <vt:lpstr>SAP HANA on Azure</vt:lpstr>
      <vt:lpstr>Abstract and learning objectives</vt:lpstr>
      <vt:lpstr>Step 1: Review the customer case study</vt:lpstr>
      <vt:lpstr>Customer situation </vt:lpstr>
      <vt:lpstr>Customer situation </vt:lpstr>
      <vt:lpstr>Customer needs (1/3)</vt:lpstr>
      <vt:lpstr>Customer needs (2/3)</vt:lpstr>
      <vt:lpstr>Customer needs (3/3)</vt:lpstr>
      <vt:lpstr>Contoso / Customer needs </vt:lpstr>
      <vt:lpstr>Customer questions and objections </vt:lpstr>
      <vt:lpstr>SAP on Azure — huge variety on instances</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 </vt:lpstr>
      <vt:lpstr>Preferred solutions </vt:lpstr>
      <vt:lpstr>PowerPoint Presentation</vt:lpstr>
      <vt:lpstr>PowerPoint Presentation</vt:lpstr>
      <vt:lpstr>PowerPoint Presentation</vt:lpstr>
      <vt:lpstr>PowerPoint Presentation</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Go Dos and Resources</vt:lpstr>
      <vt:lpstr>PowerPoint Presentation</vt:lpstr>
      <vt:lpstr>PowerPoint Presentation</vt:lpstr>
      <vt:lpstr>Appendix slides</vt:lpstr>
      <vt:lpstr>Check SAP on Azure Certifications (HANA)</vt:lpstr>
      <vt:lpstr>Enterprise Backup Solutions for LOB applications/SAP on Azure</vt:lpstr>
      <vt:lpstr>SAP on Azure Backup Solutions </vt:lpstr>
      <vt:lpstr>PowerPoint Presentation</vt:lpstr>
      <vt:lpstr>PowerPoint Presentation</vt:lpstr>
      <vt:lpstr>PowerPoint Presentation</vt:lpstr>
      <vt:lpstr>PowerPoint Presentation</vt:lpstr>
      <vt:lpstr>Downtime Minimized Migration (DMO/SUM) to Azure/HANA</vt:lpstr>
      <vt:lpstr>Common scenarios </vt:lpstr>
      <vt:lpstr>Solution paths taken by a lot of customers</vt:lpstr>
      <vt:lpstr>SAP on Azure — customer stages in Azure</vt:lpstr>
      <vt:lpstr>SAP on Azure — huge variety on instances</vt:lpstr>
      <vt:lpstr>SAP on Azure — reliability</vt:lpstr>
      <vt:lpstr>SAP on Azure — in-region availability</vt:lpstr>
      <vt:lpstr>SAP on Azure — across-region availability I</vt:lpstr>
      <vt:lpstr>SAP on Azure — across-region availability II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2018-12-12T05:42:53Z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